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comments/comment5.xml" ContentType="application/vnd.openxmlformats-officedocument.presentationml.comments+xml"/>
  <Override PartName="/ppt/notesSlides/notesSlide4.xml" ContentType="application/vnd.openxmlformats-officedocument.presentationml.notesSlide+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notesSlides/notesSlide6.xml" ContentType="application/vnd.openxmlformats-officedocument.presentationml.notesSlide+xml"/>
  <Override PartName="/ppt/comments/comment8.xml" ContentType="application/vnd.openxmlformats-officedocument.presentationml.comments+xml"/>
  <Override PartName="/ppt/notesSlides/notesSlide7.xml" ContentType="application/vnd.openxmlformats-officedocument.presentationml.notesSlide+xml"/>
  <Override PartName="/ppt/comments/comment9.xml" ContentType="application/vnd.openxmlformats-officedocument.presentationml.comments+xml"/>
  <Override PartName="/ppt/notesSlides/notesSlide8.xml" ContentType="application/vnd.openxmlformats-officedocument.presentationml.notesSlide+xml"/>
  <Override PartName="/ppt/comments/comment10.xml" ContentType="application/vnd.openxmlformats-officedocument.presentationml.comments+xml"/>
  <Override PartName="/ppt/notesSlides/notesSlide9.xml" ContentType="application/vnd.openxmlformats-officedocument.presentationml.notesSlide+xml"/>
  <Override PartName="/ppt/comments/comment1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2.xml" ContentType="application/vnd.openxmlformats-officedocument.presentationml.comments+xml"/>
  <Override PartName="/ppt/notesSlides/notesSlide12.xml" ContentType="application/vnd.openxmlformats-officedocument.presentationml.notesSlide+xml"/>
  <Override PartName="/ppt/comments/comment13.xml" ContentType="application/vnd.openxmlformats-officedocument.presentationml.comments+xml"/>
  <Override PartName="/ppt/notesSlides/notesSlide13.xml" ContentType="application/vnd.openxmlformats-officedocument.presentationml.notesSlide+xml"/>
  <Override PartName="/ppt/comments/comment14.xml" ContentType="application/vnd.openxmlformats-officedocument.presentationml.comments+xml"/>
  <Override PartName="/ppt/notesSlides/notesSlide14.xml" ContentType="application/vnd.openxmlformats-officedocument.presentationml.notesSlide+xml"/>
  <Override PartName="/ppt/comments/comment1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6.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7.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8.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9.xml" ContentType="application/vnd.openxmlformats-officedocument.presentationml.comments+xml"/>
  <Override PartName="/ppt/notesSlides/notesSlide24.xml" ContentType="application/vnd.openxmlformats-officedocument.presentationml.notesSlide+xml"/>
  <Override PartName="/ppt/comments/comment20.xml" ContentType="application/vnd.openxmlformats-officedocument.presentationml.comments+xml"/>
  <Override PartName="/ppt/notesSlides/notesSlide25.xml" ContentType="application/vnd.openxmlformats-officedocument.presentationml.notesSlide+xml"/>
  <Override PartName="/ppt/comments/comment21.xml" ContentType="application/vnd.openxmlformats-officedocument.presentationml.comments+xml"/>
  <Override PartName="/ppt/notesSlides/notesSlide26.xml" ContentType="application/vnd.openxmlformats-officedocument.presentationml.notesSlide+xml"/>
  <Override PartName="/ppt/comments/comment22.xml" ContentType="application/vnd.openxmlformats-officedocument.presentationml.comments+xml"/>
  <Override PartName="/ppt/notesSlides/notesSlide27.xml" ContentType="application/vnd.openxmlformats-officedocument.presentationml.notesSlide+xml"/>
  <Override PartName="/ppt/comments/comment2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24.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25.xml" ContentType="application/vnd.openxmlformats-officedocument.presentationml.comments+xml"/>
  <Override PartName="/ppt/notesSlides/notesSlide36.xml" ContentType="application/vnd.openxmlformats-officedocument.presentationml.notesSlide+xml"/>
  <Override PartName="/ppt/comments/comment26.xml" ContentType="application/vnd.openxmlformats-officedocument.presentationml.comments+xml"/>
  <Override PartName="/ppt/notesSlides/notesSlide37.xml" ContentType="application/vnd.openxmlformats-officedocument.presentationml.notesSlide+xml"/>
  <Override PartName="/ppt/comments/comment27.xml" ContentType="application/vnd.openxmlformats-officedocument.presentationml.comments+xml"/>
  <Override PartName="/ppt/notesSlides/notesSlide38.xml" ContentType="application/vnd.openxmlformats-officedocument.presentationml.notesSlide+xml"/>
  <Override PartName="/ppt/comments/comment28.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9.xml" ContentType="application/vnd.openxmlformats-officedocument.presentationml.comments+xml"/>
  <Override PartName="/ppt/notesSlides/notesSlide41.xml" ContentType="application/vnd.openxmlformats-officedocument.presentationml.notesSlide+xml"/>
  <Override PartName="/ppt/comments/comment30.xml" ContentType="application/vnd.openxmlformats-officedocument.presentationml.comments+xml"/>
  <Override PartName="/ppt/notesSlides/notesSlide42.xml" ContentType="application/vnd.openxmlformats-officedocument.presentationml.notesSlide+xml"/>
  <Override PartName="/ppt/comments/comment31.xml" ContentType="application/vnd.openxmlformats-officedocument.presentationml.comments+xml"/>
  <Override PartName="/ppt/notesSlides/notesSlide43.xml" ContentType="application/vnd.openxmlformats-officedocument.presentationml.notesSlide+xml"/>
  <Override PartName="/ppt/comments/comment3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33.xml" ContentType="application/vnd.openxmlformats-officedocument.presentationml.comments+xml"/>
  <Override PartName="/ppt/notesSlides/notesSlide46.xml" ContentType="application/vnd.openxmlformats-officedocument.presentationml.notesSlide+xml"/>
  <Override PartName="/ppt/comments/comment34.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3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36" r:id="rId2"/>
    <p:sldMasterId id="2147483943" r:id="rId3"/>
    <p:sldMasterId id="2147483965" r:id="rId4"/>
    <p:sldMasterId id="2147483968" r:id="rId5"/>
    <p:sldMasterId id="2147483971" r:id="rId6"/>
    <p:sldMasterId id="2147483976" r:id="rId7"/>
    <p:sldMasterId id="2147483980" r:id="rId8"/>
  </p:sldMasterIdLst>
  <p:notesMasterIdLst>
    <p:notesMasterId r:id="rId67"/>
  </p:notesMasterIdLst>
  <p:sldIdLst>
    <p:sldId id="563" r:id="rId9"/>
    <p:sldId id="916" r:id="rId10"/>
    <p:sldId id="267" r:id="rId11"/>
    <p:sldId id="431" r:id="rId12"/>
    <p:sldId id="673" r:id="rId13"/>
    <p:sldId id="843" r:id="rId14"/>
    <p:sldId id="844" r:id="rId15"/>
    <p:sldId id="845" r:id="rId16"/>
    <p:sldId id="846" r:id="rId17"/>
    <p:sldId id="847" r:id="rId18"/>
    <p:sldId id="849" r:id="rId19"/>
    <p:sldId id="851" r:id="rId20"/>
    <p:sldId id="852" r:id="rId21"/>
    <p:sldId id="853" r:id="rId22"/>
    <p:sldId id="854" r:id="rId23"/>
    <p:sldId id="917" r:id="rId24"/>
    <p:sldId id="855" r:id="rId25"/>
    <p:sldId id="856" r:id="rId26"/>
    <p:sldId id="857" r:id="rId27"/>
    <p:sldId id="858" r:id="rId28"/>
    <p:sldId id="859" r:id="rId29"/>
    <p:sldId id="860" r:id="rId30"/>
    <p:sldId id="861" r:id="rId31"/>
    <p:sldId id="862" r:id="rId32"/>
    <p:sldId id="863" r:id="rId33"/>
    <p:sldId id="864" r:id="rId34"/>
    <p:sldId id="865" r:id="rId35"/>
    <p:sldId id="866" r:id="rId36"/>
    <p:sldId id="867" r:id="rId37"/>
    <p:sldId id="868" r:id="rId38"/>
    <p:sldId id="869" r:id="rId39"/>
    <p:sldId id="870" r:id="rId40"/>
    <p:sldId id="871" r:id="rId41"/>
    <p:sldId id="872" r:id="rId42"/>
    <p:sldId id="873" r:id="rId43"/>
    <p:sldId id="874" r:id="rId44"/>
    <p:sldId id="875" r:id="rId45"/>
    <p:sldId id="876" r:id="rId46"/>
    <p:sldId id="877" r:id="rId47"/>
    <p:sldId id="878" r:id="rId48"/>
    <p:sldId id="879" r:id="rId49"/>
    <p:sldId id="880" r:id="rId50"/>
    <p:sldId id="881" r:id="rId51"/>
    <p:sldId id="882" r:id="rId52"/>
    <p:sldId id="883" r:id="rId53"/>
    <p:sldId id="884" r:id="rId54"/>
    <p:sldId id="885" r:id="rId55"/>
    <p:sldId id="886" r:id="rId56"/>
    <p:sldId id="887" r:id="rId57"/>
    <p:sldId id="918" r:id="rId58"/>
    <p:sldId id="888" r:id="rId59"/>
    <p:sldId id="889" r:id="rId60"/>
    <p:sldId id="890" r:id="rId61"/>
    <p:sldId id="892" r:id="rId62"/>
    <p:sldId id="893" r:id="rId63"/>
    <p:sldId id="894" r:id="rId64"/>
    <p:sldId id="895" r:id="rId65"/>
    <p:sldId id="896" r:id="rId6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rvin, Megan - Hoboken" initials="MG" lastIdx="38" clrIdx="0"/>
  <p:cmAuthor id="1" name="Michael, Leah - Indianapolis" initials="LM" lastIdx="9" clrIdx="1"/>
  <p:cmAuthor id="2" name="Heaney, Barbara - Hoboken" initials="BH" lastIdx="3" clrIdx="2"/>
  <p:cmAuthor id="3" name="Perry, Nancy - Hoboken" initials="NP" lastIdx="21" clrIdx="3"/>
  <p:cmAuthor id="4" name="Lenovo" initials="L" lastIdx="146" clrIdx="4">
    <p:extLst>
      <p:ext uri="{19B8F6BF-5375-455C-9EA6-DF929625EA0E}">
        <p15:presenceInfo xmlns:p15="http://schemas.microsoft.com/office/powerpoint/2012/main" userId="4e493767f6532d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00CC"/>
    <a:srgbClr val="196E78"/>
    <a:srgbClr val="FAF5C9"/>
    <a:srgbClr val="D4F4E0"/>
    <a:srgbClr val="ADE9C4"/>
    <a:srgbClr val="85DFA7"/>
    <a:srgbClr val="7DE7B5"/>
    <a:srgbClr val="A9EFCE"/>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19" autoAdjust="0"/>
    <p:restoredTop sz="94949" autoAdjust="0"/>
  </p:normalViewPr>
  <p:slideViewPr>
    <p:cSldViewPr>
      <p:cViewPr varScale="1">
        <p:scale>
          <a:sx n="88" d="100"/>
          <a:sy n="88" d="100"/>
        </p:scale>
        <p:origin x="586" y="62"/>
      </p:cViewPr>
      <p:guideLst>
        <p:guide orient="horz" pos="2160"/>
        <p:guide pos="2880"/>
      </p:guideLst>
    </p:cSldViewPr>
  </p:slideViewPr>
  <p:outlineViewPr>
    <p:cViewPr>
      <p:scale>
        <a:sx n="33" d="100"/>
        <a:sy n="33" d="100"/>
      </p:scale>
      <p:origin x="0" y="40260"/>
    </p:cViewPr>
  </p:outlineViewPr>
  <p:notesTextViewPr>
    <p:cViewPr>
      <p:scale>
        <a:sx n="66" d="100"/>
        <a:sy n="66" d="100"/>
      </p:scale>
      <p:origin x="0" y="0"/>
    </p:cViewPr>
  </p:notesTextViewPr>
  <p:sorterViewPr>
    <p:cViewPr>
      <p:scale>
        <a:sx n="70" d="100"/>
        <a:sy n="70" d="100"/>
      </p:scale>
      <p:origin x="0" y="-16835"/>
    </p:cViewPr>
  </p:sorterViewPr>
  <p:notesViewPr>
    <p:cSldViewPr>
      <p:cViewPr varScale="1">
        <p:scale>
          <a:sx n="134" d="100"/>
          <a:sy n="134" d="100"/>
        </p:scale>
        <p:origin x="3184" y="20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2-06-28T12:06:36.780" idx="1">
    <p:pos x="4756" y="2902"/>
    <p:text>ضبط الحسابات</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22-06-28T14:01:20.898" idx="41">
    <p:pos x="4367" y="510"/>
    <p:text>الحاجة إلى تعديل الإدخالات</p:text>
    <p:extLst>
      <p:ext uri="{C676402C-5697-4E1C-873F-D02D1690AC5C}">
        <p15:threadingInfo xmlns:p15="http://schemas.microsoft.com/office/powerpoint/2012/main" timeZoneBias="-120"/>
      </p:ext>
    </p:extLst>
  </p:cm>
  <p:cm authorId="4" dt="2022-06-28T14:01:33.228" idx="42">
    <p:pos x="4367" y="606"/>
    <p:text>تعديل المداخل</p:text>
    <p:extLst>
      <p:ext uri="{C676402C-5697-4E1C-873F-D02D1690AC5C}">
        <p15:threadingInfo xmlns:p15="http://schemas.microsoft.com/office/powerpoint/2012/main" timeZoneBias="-120">
          <p15:parentCm authorId="4" idx="41"/>
        </p15:threadingInfo>
      </p:ext>
    </p:extLst>
  </p:cm>
  <p:cm authorId="4" dt="2022-06-28T14:01:52.490" idx="43">
    <p:pos x="4367" y="702"/>
    <p:text>تأكد من اتباع مبادئ الاعتراف بالإيرادات والمصروفات.</p:text>
    <p:extLst>
      <p:ext uri="{C676402C-5697-4E1C-873F-D02D1690AC5C}">
        <p15:threadingInfo xmlns:p15="http://schemas.microsoft.com/office/powerpoint/2012/main" timeZoneBias="-120">
          <p15:parentCm authorId="4" idx="41"/>
        </p15:threadingInfo>
      </p:ext>
    </p:extLst>
  </p:cm>
  <p:cm authorId="4" dt="2022-06-28T14:02:12.879" idx="44">
    <p:pos x="4367" y="798"/>
    <p:text>ضروري لأن ميزان المراجعة قد لا يحتوي على بيانات محدثة وكاملة.</p:text>
    <p:extLst>
      <p:ext uri="{C676402C-5697-4E1C-873F-D02D1690AC5C}">
        <p15:threadingInfo xmlns:p15="http://schemas.microsoft.com/office/powerpoint/2012/main" timeZoneBias="-120">
          <p15:parentCm authorId="4" idx="41"/>
        </p15:threadingInfo>
      </p:ext>
    </p:extLst>
  </p:cm>
  <p:cm authorId="4" dt="2022-06-28T14:06:30.834" idx="45">
    <p:pos x="4367" y="894"/>
    <p:text>مطلوب في كل مرة تعد فيها الشركة البيانات المالية.</p:text>
    <p:extLst>
      <p:ext uri="{C676402C-5697-4E1C-873F-D02D1690AC5C}">
        <p15:threadingInfo xmlns:p15="http://schemas.microsoft.com/office/powerpoint/2012/main" timeZoneBias="-120">
          <p15:parentCm authorId="4" idx="41"/>
        </p15:threadingInfo>
      </p:ext>
    </p:extLst>
  </p:cm>
  <p:cm authorId="4" dt="2022-06-28T14:09:00.683" idx="46">
    <p:pos x="4367" y="990"/>
    <p:text>سيتضمن حساب بيان دخل واحد وبيان واحد للمركز المالي.</p:text>
    <p:extLst>
      <p:ext uri="{C676402C-5697-4E1C-873F-D02D1690AC5C}">
        <p15:threadingInfo xmlns:p15="http://schemas.microsoft.com/office/powerpoint/2012/main" timeZoneBias="-120">
          <p15:parentCm authorId="4" idx="41"/>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22-06-28T14:09:32.859" idx="47">
    <p:pos x="3752" y="510"/>
    <p:text>أنواع تعديل المدخلات</p:text>
    <p:extLst>
      <p:ext uri="{C676402C-5697-4E1C-873F-D02D1690AC5C}">
        <p15:threadingInfo xmlns:p15="http://schemas.microsoft.com/office/powerpoint/2012/main" timeZoneBias="-120"/>
      </p:ext>
    </p:extLst>
  </p:cm>
  <p:cm authorId="4" dt="2022-06-28T14:09:58.411" idx="48">
    <p:pos x="3752" y="606"/>
    <p:text>التأجيلات=Deferrals</p:text>
    <p:extLst>
      <p:ext uri="{C676402C-5697-4E1C-873F-D02D1690AC5C}">
        <p15:threadingInfo xmlns:p15="http://schemas.microsoft.com/office/powerpoint/2012/main" timeZoneBias="-120">
          <p15:parentCm authorId="4" idx="47"/>
        </p15:threadingInfo>
      </p:ext>
    </p:extLst>
  </p:cm>
  <p:cm authorId="4" dt="2022-06-28T14:11:15.642" idx="51">
    <p:pos x="3752" y="702"/>
    <p:text>1. مصروفات الدفع المسبق. المصروفات المدفوعة نقدًا قبل استخدامها أو استهلاكها.</p:text>
    <p:extLst>
      <p:ext uri="{C676402C-5697-4E1C-873F-D02D1690AC5C}">
        <p15:threadingInfo xmlns:p15="http://schemas.microsoft.com/office/powerpoint/2012/main" timeZoneBias="-120">
          <p15:parentCm authorId="4" idx="47"/>
        </p15:threadingInfo>
      </p:ext>
    </p:extLst>
  </p:cm>
  <p:cm authorId="4" dt="2022-06-28T14:11:46.566" idx="52">
    <p:pos x="3752" y="798"/>
    <p:text>2. الإيرادات غير المكتسبة.
المبالغ النقدية المستلمة قبل أداء الخدمات</p:text>
    <p:extLst>
      <p:ext uri="{C676402C-5697-4E1C-873F-D02D1690AC5C}">
        <p15:threadingInfo xmlns:p15="http://schemas.microsoft.com/office/powerpoint/2012/main" timeZoneBias="-120">
          <p15:parentCm authorId="4" idx="47"/>
        </p15:threadingInfo>
      </p:ext>
    </p:extLst>
  </p:cm>
  <p:cm authorId="4" dt="2022-06-28T14:11:00.163" idx="50">
    <p:pos x="10" y="10"/>
    <p:text/>
    <p:extLst>
      <p:ext uri="{C676402C-5697-4E1C-873F-D02D1690AC5C}">
        <p15:threadingInfo xmlns:p15="http://schemas.microsoft.com/office/powerpoint/2012/main" timeZoneBias="-120"/>
      </p:ext>
    </p:extLst>
  </p:cm>
  <p:cm authorId="4" dt="2022-06-28T14:12:31.498" idx="53">
    <p:pos x="10" y="106"/>
    <p:text>مستحقات</p:text>
    <p:extLst>
      <p:ext uri="{C676402C-5697-4E1C-873F-D02D1690AC5C}">
        <p15:threadingInfo xmlns:p15="http://schemas.microsoft.com/office/powerpoint/2012/main" timeZoneBias="-120">
          <p15:parentCm authorId="4" idx="50"/>
        </p15:threadingInfo>
      </p:ext>
    </p:extLst>
  </p:cm>
  <p:cm authorId="4" dt="2022-06-28T14:12:52.810" idx="54">
    <p:pos x="10" y="202"/>
    <p:text>1. الإيرادات المتراكمة. إيرادات الخدمات التي تم أداؤها ولكن لم يتم استلامها نقدًا أو تسجيلها بعد.</p:text>
    <p:extLst>
      <p:ext uri="{C676402C-5697-4E1C-873F-D02D1690AC5C}">
        <p15:threadingInfo xmlns:p15="http://schemas.microsoft.com/office/powerpoint/2012/main" timeZoneBias="-120">
          <p15:parentCm authorId="4" idx="50"/>
        </p15:threadingInfo>
      </p:ext>
    </p:extLst>
  </p:cm>
  <p:cm authorId="4" dt="2022-06-28T14:13:33.266" idx="55">
    <p:pos x="10" y="298"/>
    <p:text>المصاريف المستحقة. المصروفات المتكبدة ولكن لم تدفع نقدًا أو مسجلة بعد.</p:text>
    <p:extLst>
      <p:ext uri="{C676402C-5697-4E1C-873F-D02D1690AC5C}">
        <p15:threadingInfo xmlns:p15="http://schemas.microsoft.com/office/powerpoint/2012/main" timeZoneBias="-120">
          <p15:parentCm authorId="4" idx="50"/>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4" dt="2022-06-28T14:48:35.961" idx="56">
    <p:pos x="5349" y="938"/>
    <p:text>التأجيلات عبارة عن مصروفات أو إيرادات يتم الاعتراف بها في تاريخ لاحق للوقت الذي تم فيه تبادل النقد في الأصل. هناك نوعان:</p:text>
    <p:extLst>
      <p:ext uri="{C676402C-5697-4E1C-873F-D02D1690AC5C}">
        <p15:threadingInfo xmlns:p15="http://schemas.microsoft.com/office/powerpoint/2012/main" timeZoneBias="-120"/>
      </p:ext>
    </p:extLst>
  </p:cm>
  <p:cm authorId="4" dt="2022-06-28T14:48:51.167" idx="57">
    <p:pos x="5349" y="1034"/>
    <p:text>النفقات المدفوعة مسبقا
الإيرادات غير المكتسبة</p:text>
    <p:extLst>
      <p:ext uri="{C676402C-5697-4E1C-873F-D02D1690AC5C}">
        <p15:threadingInfo xmlns:p15="http://schemas.microsoft.com/office/powerpoint/2012/main" timeZoneBias="-120">
          <p15:parentCm authorId="4" idx="56"/>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4" dt="2022-06-28T14:49:08.977" idx="58">
    <p:pos x="2644" y="510"/>
    <p:text>النفقات المدفوعة مسبقا</p:text>
    <p:extLst>
      <p:ext uri="{C676402C-5697-4E1C-873F-D02D1690AC5C}">
        <p15:threadingInfo xmlns:p15="http://schemas.microsoft.com/office/powerpoint/2012/main" timeZoneBias="-120"/>
      </p:ext>
    </p:extLst>
  </p:cm>
  <p:cm authorId="4" dt="2022-06-28T14:49:28.563" idx="59">
    <p:pos x="2644" y="606"/>
    <p:text>عندما تسجل الشركات مدفوعات النفقات التي ستستفيد من أكثر من فترة محاسبية واحدة ، فإنها تسجل أصلًا يسمى المصروفات المدفوعة مقدمًا أو المدفوعات المسبقة</p:text>
    <p:extLst>
      <p:ext uri="{C676402C-5697-4E1C-873F-D02D1690AC5C}">
        <p15:threadingInfo xmlns:p15="http://schemas.microsoft.com/office/powerpoint/2012/main" timeZoneBias="-120">
          <p15:parentCm authorId="4" idx="58"/>
        </p15:threadingInfo>
      </p:ext>
    </p:extLst>
  </p:cm>
  <p:cm authorId="4" dt="2022-06-28T14:50:00.792" idx="60">
    <p:pos x="2644" y="702"/>
    <p:text>النفقات المدفوعة مقدمًا هي التكاليف التي تنتهي صلاحيتها إما بمرور الوقت (مثل الإيجار والتأمين) أو من خلال الاستخدام (مثل الإمدادات).</p:text>
    <p:extLst>
      <p:ext uri="{C676402C-5697-4E1C-873F-D02D1690AC5C}">
        <p15:threadingInfo xmlns:p15="http://schemas.microsoft.com/office/powerpoint/2012/main" timeZoneBias="-120">
          <p15:parentCm authorId="4" idx="58"/>
        </p15:threadingInfo>
      </p:ext>
    </p:extLst>
  </p:cm>
  <p:cm authorId="4" dt="2022-06-28T14:57:06.226" idx="61">
    <p:pos x="2644" y="798"/>
    <p:text>تقوم الشركات بتأجيل الاعتراف بانتهاء صلاحية التكاليف هذه حتى تقوم بإعداد البيانات المالية.</p:text>
    <p:extLst>
      <p:ext uri="{C676402C-5697-4E1C-873F-D02D1690AC5C}">
        <p15:threadingInfo xmlns:p15="http://schemas.microsoft.com/office/powerpoint/2012/main" timeZoneBias="-120">
          <p15:parentCm authorId="4" idx="58"/>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4" dt="2022-06-28T14:59:19.320" idx="62">
    <p:pos x="2644" y="510"/>
    <p:text>النفقات المدفوعة مسبقا</p:text>
    <p:extLst>
      <p:ext uri="{C676402C-5697-4E1C-873F-D02D1690AC5C}">
        <p15:threadingInfo xmlns:p15="http://schemas.microsoft.com/office/powerpoint/2012/main" timeZoneBias="-120"/>
      </p:ext>
    </p:extLst>
  </p:cm>
  <p:cm authorId="4" dt="2022-06-28T14:59:39.994" idx="63">
    <p:pos x="2644" y="606"/>
    <p:text>مدفوعات المصاريف التي يتم تسجيلها كأصل لإظهار الخدمة أو المنفعة التي ستحصل عليها الشركة في المستقبل</p:text>
    <p:extLst>
      <p:ext uri="{C676402C-5697-4E1C-873F-D02D1690AC5C}">
        <p15:threadingInfo xmlns:p15="http://schemas.microsoft.com/office/powerpoint/2012/main" timeZoneBias="-120">
          <p15:parentCm authorId="4" idx="62"/>
        </p15:threadingInfo>
      </p:ext>
    </p:extLst>
  </p:cm>
  <p:cm authorId="4" dt="2022-06-28T15:03:06.624" idx="64">
    <p:pos x="2644" y="702"/>
    <p:text>دفع نقدا قبل تسجيل المصاريف</p:text>
    <p:extLst>
      <p:ext uri="{C676402C-5697-4E1C-873F-D02D1690AC5C}">
        <p15:threadingInfo xmlns:p15="http://schemas.microsoft.com/office/powerpoint/2012/main" timeZoneBias="-120">
          <p15:parentCm authorId="4" idx="62"/>
        </p15:threadingInfo>
      </p:ext>
    </p:extLst>
  </p:cm>
  <p:cm authorId="4" dt="2022-06-28T15:04:04.799" idx="65">
    <p:pos x="2644" y="798"/>
    <p:text>غالبًا ما تحدث المدفوعات المسبقة فيما يتعلق بما يلي:</p:text>
    <p:extLst>
      <p:ext uri="{C676402C-5697-4E1C-873F-D02D1690AC5C}">
        <p15:threadingInfo xmlns:p15="http://schemas.microsoft.com/office/powerpoint/2012/main" timeZoneBias="-120">
          <p15:parentCm authorId="4" idx="62"/>
        </p15:threadingInfo>
      </p:ext>
    </p:extLst>
  </p:cm>
  <p:cm authorId="4" dt="2022-06-28T15:04:23.848" idx="66">
    <p:pos x="2644" y="894"/>
    <p:text>تأمين
لوازم
إعلان                                                                             تأجير
معدات
البنايات</p:text>
    <p:extLst>
      <p:ext uri="{C676402C-5697-4E1C-873F-D02D1690AC5C}">
        <p15:threadingInfo xmlns:p15="http://schemas.microsoft.com/office/powerpoint/2012/main" timeZoneBias="-120">
          <p15:parentCm authorId="4" idx="62"/>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4" dt="2022-06-28T15:11:23.573" idx="68">
    <p:pos x="2644" y="510"/>
    <p:text>النفقات المدفوعة مسبقا</p:text>
    <p:extLst>
      <p:ext uri="{C676402C-5697-4E1C-873F-D02D1690AC5C}">
        <p15:threadingInfo xmlns:p15="http://schemas.microsoft.com/office/powerpoint/2012/main" timeZoneBias="-120"/>
      </p:ext>
    </p:extLst>
  </p:cm>
  <p:cm authorId="4" dt="2022-06-28T15:11:39.475" idx="69">
    <p:pos x="2644" y="606"/>
    <p:text>تنتهي صلاحيته مع مرور الوقت أو من خلال الاستخدام</p:text>
    <p:extLst>
      <p:ext uri="{C676402C-5697-4E1C-873F-D02D1690AC5C}">
        <p15:threadingInfo xmlns:p15="http://schemas.microsoft.com/office/powerpoint/2012/main" timeZoneBias="-120">
          <p15:parentCm authorId="4" idx="68"/>
        </p15:threadingInfo>
      </p:ext>
    </p:extLst>
  </p:cm>
  <p:cm authorId="4" dt="2022-06-28T15:11:57.166" idx="70">
    <p:pos x="2644" y="702"/>
    <p:text>تعديل المدخل:</p:text>
    <p:extLst>
      <p:ext uri="{C676402C-5697-4E1C-873F-D02D1690AC5C}">
        <p15:threadingInfo xmlns:p15="http://schemas.microsoft.com/office/powerpoint/2012/main" timeZoneBias="-120">
          <p15:parentCm authorId="4" idx="68"/>
        </p15:threadingInfo>
      </p:ext>
    </p:extLst>
  </p:cm>
  <p:cm authorId="4" dt="2022-06-28T15:12:13.981" idx="71">
    <p:pos x="2644" y="798"/>
    <p:text>زيادة (الخصم) لحساب المصاريف</p:text>
    <p:extLst>
      <p:ext uri="{C676402C-5697-4E1C-873F-D02D1690AC5C}">
        <p15:threadingInfo xmlns:p15="http://schemas.microsoft.com/office/powerpoint/2012/main" timeZoneBias="-120">
          <p15:parentCm authorId="4" idx="68"/>
        </p15:threadingInfo>
      </p:ext>
    </p:extLst>
  </p:cm>
  <p:cm authorId="4" dt="2022-06-28T15:12:22.735" idx="72">
    <p:pos x="2644" y="894"/>
    <p:text>تقليل (الائتمان) إلى حساب الأصول</p:text>
    <p:extLst>
      <p:ext uri="{C676402C-5697-4E1C-873F-D02D1690AC5C}">
        <p15:threadingInfo xmlns:p15="http://schemas.microsoft.com/office/powerpoint/2012/main" timeZoneBias="-120">
          <p15:parentCm authorId="4" idx="68"/>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4" dt="2022-06-28T15:15:15.114" idx="73">
    <p:pos x="3851" y="938"/>
    <p:text>رسم توضيحي:                              اشترت                                           Yazici Advertising لوازمًا بلغت تكلفتها 2.500 ين في 5 أكتوبر. سجلت Yazici الدفعة عن طريق زيادة (خصم) إمدادات الأصول. يُظهر هذا الحساب رصيدًا قدره 2500 ين في ميزان المراجعة بتاريخ 31 أكتوبر. يكشف جرد المخزون عند إغلاق العمل في 31 أكتوبر أن 1000 ين من الإمدادات لا تزال في متناول اليد.</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4" dt="2022-06-28T16:07:12.234" idx="74">
    <p:pos x="3873" y="938"/>
    <p:text>في 4 أكتوبر ، دفعت Yazici Advertising 600 ين ياباني مقابل بوليصة تأمين ضد الحريق لمدة عام. بدأت التغطية في الأول من أكتوبر. سجلت Yazici الدفع عن طريق زيادة (الخصم) التأمين المدفوع مقدمًا. يُظهر هذا الحساب رصيدًا قدره 600 ين في ميزان المراجعة 31 أكتوبر. ينتهي تأمين ₺50 (600 ÷ 12) كل شهر.</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22-06-28T16:08:35.964" idx="75">
    <p:pos x="2035" y="510"/>
    <p:text>الاستهلاك</p:text>
    <p:extLst>
      <p:ext uri="{C676402C-5697-4E1C-873F-D02D1690AC5C}">
        <p15:threadingInfo xmlns:p15="http://schemas.microsoft.com/office/powerpoint/2012/main" timeZoneBias="-120"/>
      </p:ext>
    </p:extLst>
  </p:cm>
  <p:cm authorId="4" dt="2022-06-28T16:08:51.623" idx="76">
    <p:pos x="2035" y="606"/>
    <p:text>يتم تسجيل المباني والمعدات والسيارات (الأصول التي توفر الخدمة لسنوات عديدة) كأصول ، وليس كمصروفات ، في تاريخ الاستحواذ</p:text>
    <p:extLst>
      <p:ext uri="{C676402C-5697-4E1C-873F-D02D1690AC5C}">
        <p15:threadingInfo xmlns:p15="http://schemas.microsoft.com/office/powerpoint/2012/main" timeZoneBias="-120">
          <p15:parentCm authorId="4" idx="75"/>
        </p15:threadingInfo>
      </p:ext>
    </p:extLst>
  </p:cm>
  <p:cm authorId="4" dt="2022-06-28T16:09:34.799" idx="77">
    <p:pos x="2035" y="702"/>
    <p:text>الاستهلاك هو عملية تخصيص تكلفة الأصل للمصروفات على مدار عمره الإنتاجي</p:text>
    <p:extLst>
      <p:ext uri="{C676402C-5697-4E1C-873F-D02D1690AC5C}">
        <p15:threadingInfo xmlns:p15="http://schemas.microsoft.com/office/powerpoint/2012/main" timeZoneBias="-120">
          <p15:parentCm authorId="4" idx="75"/>
        </p15:threadingInfo>
      </p:ext>
    </p:extLst>
  </p:cm>
  <p:cm authorId="4" dt="2022-06-28T16:09:54.931" idx="78">
    <p:pos x="2035" y="798"/>
    <p:text>لا يحاول الإهلاك الإبلاغ عن التغيير الفعلي في قيمة الأصل</p:text>
    <p:extLst>
      <p:ext uri="{C676402C-5697-4E1C-873F-D02D1690AC5C}">
        <p15:threadingInfo xmlns:p15="http://schemas.microsoft.com/office/powerpoint/2012/main" timeZoneBias="-120">
          <p15:parentCm authorId="4" idx="75"/>
        </p15:threadingInfo>
      </p:ext>
    </p:extLst>
  </p:cm>
  <p:cm authorId="4" dt="2022-06-28T16:10:16.434" idx="79">
    <p:pos x="2035" y="894"/>
    <p:text>مفهوم التخصيص وليس مفهوم التقييم</p:text>
    <p:extLst>
      <p:ext uri="{C676402C-5697-4E1C-873F-D02D1690AC5C}">
        <p15:threadingInfo xmlns:p15="http://schemas.microsoft.com/office/powerpoint/2012/main" timeZoneBias="-120">
          <p15:parentCm authorId="4" idx="75"/>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4" dt="2022-06-28T16:12:04.324" idx="80">
    <p:pos x="2035" y="510"/>
    <p:text>الاستهلاك</p:text>
    <p:extLst>
      <p:ext uri="{C676402C-5697-4E1C-873F-D02D1690AC5C}">
        <p15:threadingInfo xmlns:p15="http://schemas.microsoft.com/office/powerpoint/2012/main" timeZoneBias="-120"/>
      </p:ext>
    </p:extLst>
  </p:cm>
  <p:cm authorId="4" dt="2022-06-28T16:12:21.577" idx="81">
    <p:pos x="2035" y="606"/>
    <p:text>عرض البيان</p:text>
    <p:extLst>
      <p:ext uri="{C676402C-5697-4E1C-873F-D02D1690AC5C}">
        <p15:threadingInfo xmlns:p15="http://schemas.microsoft.com/office/powerpoint/2012/main" timeZoneBias="-120">
          <p15:parentCm authorId="4" idx="80"/>
        </p15:threadingInfo>
      </p:ext>
    </p:extLst>
  </p:cm>
  <p:cm authorId="4" dt="2022-06-28T16:12:36.046" idx="82">
    <p:pos x="2035" y="702"/>
    <p:text>الاستهلاك المتراكم هو حساب أصول مقابل (ائتمان)</p:text>
    <p:extLst>
      <p:ext uri="{C676402C-5697-4E1C-873F-D02D1690AC5C}">
        <p15:threadingInfo xmlns:p15="http://schemas.microsoft.com/office/powerpoint/2012/main" timeZoneBias="-120">
          <p15:parentCm authorId="4" idx="80"/>
        </p15:threadingInfo>
      </p:ext>
    </p:extLst>
  </p:cm>
  <p:cm authorId="4" dt="2022-06-28T16:13:29.633" idx="83">
    <p:pos x="2035" y="798"/>
    <p:text>مقاصة حساب الأصول ذات الصلة في بيان المركز المالي</p:text>
    <p:extLst>
      <p:ext uri="{C676402C-5697-4E1C-873F-D02D1690AC5C}">
        <p15:threadingInfo xmlns:p15="http://schemas.microsoft.com/office/powerpoint/2012/main" timeZoneBias="-120">
          <p15:parentCm authorId="4" idx="80"/>
        </p15:threadingInfo>
      </p:ext>
    </p:extLst>
  </p:cm>
  <p:cm authorId="4" dt="2022-06-28T16:13:50.359" idx="84">
    <p:pos x="2035" y="894"/>
    <p:text>القيمة الدفترية هي الفرق بين تكلفة أي أصل قابل للاستهلاك واستهلاكه المتراكم</p:text>
    <p:extLst>
      <p:ext uri="{C676402C-5697-4E1C-873F-D02D1690AC5C}">
        <p15:threadingInfo xmlns:p15="http://schemas.microsoft.com/office/powerpoint/2012/main" timeZoneBias="-120">
          <p15:parentCm authorId="4" idx="8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2-06-28T12:07:39.180" idx="2">
    <p:pos x="5118" y="1245"/>
    <p:text>اشرح أساس الاستحقاق المحاسبي وأسباب تعديل الإدخالات.</p:text>
    <p:extLst>
      <p:ext uri="{C676402C-5697-4E1C-873F-D02D1690AC5C}">
        <p15:threadingInfo xmlns:p15="http://schemas.microsoft.com/office/powerpoint/2012/main" timeZoneBias="-120"/>
      </p:ext>
    </p:extLst>
  </p:cm>
  <p:cm authorId="4" dt="2022-06-28T12:07:53.654" idx="3">
    <p:pos x="5118" y="1341"/>
    <p:text>تحضير ضبط الإدخالات للتأجيل</p:text>
    <p:extLst>
      <p:ext uri="{C676402C-5697-4E1C-873F-D02D1690AC5C}">
        <p15:threadingInfo xmlns:p15="http://schemas.microsoft.com/office/powerpoint/2012/main" timeZoneBias="-120">
          <p15:parentCm authorId="4" idx="2"/>
        </p15:threadingInfo>
      </p:ext>
    </p:extLst>
  </p:cm>
  <p:cm authorId="4" dt="2022-06-28T12:08:11.241" idx="4">
    <p:pos x="5118" y="1437"/>
    <p:text>قم بإعداد إدخالات التعديل من أجل الاستحقاقات.</p:text>
    <p:extLst>
      <p:ext uri="{C676402C-5697-4E1C-873F-D02D1690AC5C}">
        <p15:threadingInfo xmlns:p15="http://schemas.microsoft.com/office/powerpoint/2012/main" timeZoneBias="-120">
          <p15:parentCm authorId="4" idx="2"/>
        </p15:threadingInfo>
      </p:ext>
    </p:extLst>
  </p:cm>
  <p:cm authorId="4" dt="2022-06-28T12:11:55.304" idx="5">
    <p:pos x="5118" y="1533"/>
    <p:text>وصف طبيعة والغرض من ميزان المراجعة المعدل.</p:text>
    <p:extLst>
      <p:ext uri="{C676402C-5697-4E1C-873F-D02D1690AC5C}">
        <p15:threadingInfo xmlns:p15="http://schemas.microsoft.com/office/powerpoint/2012/main" timeZoneBias="-120">
          <p15:parentCm authorId="4" idx="2"/>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4" dt="2022-06-28T16:14:29.372" idx="85">
    <p:pos x="4443" y="1152"/>
    <p:text>محاسبة المصروفات مسبقة الدفع</p:text>
    <p:extLst>
      <p:ext uri="{C676402C-5697-4E1C-873F-D02D1690AC5C}">
        <p15:threadingInfo xmlns:p15="http://schemas.microsoft.com/office/powerpoint/2012/main" timeZoneBias="-120"/>
      </p:ext>
    </p:extLst>
  </p:cm>
  <p:cm authorId="4" dt="2022-06-28T16:16:06.241" idx="87">
    <p:pos x="4443" y="1248"/>
    <p:text>تأمين،
لوازم،
الإعلان ، الإيجار ،
الاستهلاك</p:text>
    <p:extLst>
      <p:ext uri="{C676402C-5697-4E1C-873F-D02D1690AC5C}">
        <p15:threadingInfo xmlns:p15="http://schemas.microsoft.com/office/powerpoint/2012/main" timeZoneBias="-120">
          <p15:parentCm authorId="4" idx="85"/>
        </p15:threadingInfo>
      </p:ext>
    </p:extLst>
  </p:cm>
  <p:cm authorId="4" dt="2022-06-28T16:15:50.182" idx="86">
    <p:pos x="10" y="10"/>
    <p:text>سبب ل
تعديل
حساب الدفع المسبق
سجلت في الأصل
في حسابات الأصول
قد استعمل.</p:text>
    <p:extLst>
      <p:ext uri="{C676402C-5697-4E1C-873F-D02D1690AC5C}">
        <p15:threadingInfo xmlns:p15="http://schemas.microsoft.com/office/powerpoint/2012/main" timeZoneBias="-120"/>
      </p:ext>
    </p:extLst>
  </p:cm>
  <p:cm authorId="4" dt="2022-06-28T16:16:34.950" idx="88">
    <p:pos x="10" y="106"/>
    <p:text>حسابات
قبل
تعديل
أصول
مبالغ فيه.
نفقات
قلل من قيمتها</p:text>
    <p:extLst>
      <p:ext uri="{C676402C-5697-4E1C-873F-D02D1690AC5C}">
        <p15:threadingInfo xmlns:p15="http://schemas.microsoft.com/office/powerpoint/2012/main" timeZoneBias="-120">
          <p15:parentCm authorId="4" idx="86"/>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4" dt="2022-06-28T16:17:18.109" idx="89">
    <p:pos x="2990" y="510"/>
    <p:text>الإيرادات غير المكتسبة</p:text>
    <p:extLst>
      <p:ext uri="{C676402C-5697-4E1C-873F-D02D1690AC5C}">
        <p15:threadingInfo xmlns:p15="http://schemas.microsoft.com/office/powerpoint/2012/main" timeZoneBias="-120"/>
      </p:ext>
    </p:extLst>
  </p:cm>
  <p:cm authorId="4" dt="2022-06-28T16:17:33.242" idx="90">
    <p:pos x="2990" y="606"/>
    <p:text>استلام النقد الذي تم تسجيله كالتزام لأنه لم يتم أداء الخدمة</p:text>
    <p:extLst>
      <p:ext uri="{C676402C-5697-4E1C-873F-D02D1690AC5C}">
        <p15:threadingInfo xmlns:p15="http://schemas.microsoft.com/office/powerpoint/2012/main" timeZoneBias="-120">
          <p15:parentCm authorId="4" idx="89"/>
        </p15:threadingInfo>
      </p:ext>
    </p:extLst>
  </p:cm>
  <p:cm authorId="4" dt="2022-06-28T16:18:03.796" idx="91">
    <p:pos x="2990" y="702"/>
    <p:text>فاتورة نقدية قبل الإيرادات المسجلة</p:text>
    <p:extLst>
      <p:ext uri="{C676402C-5697-4E1C-873F-D02D1690AC5C}">
        <p15:threadingInfo xmlns:p15="http://schemas.microsoft.com/office/powerpoint/2012/main" timeZoneBias="-120">
          <p15:parentCm authorId="4" idx="89"/>
        </p15:threadingInfo>
      </p:ext>
    </p:extLst>
  </p:cm>
  <p:cm authorId="4" dt="2022-06-28T16:18:48.110" idx="92">
    <p:pos x="2990" y="798"/>
    <p:text>غالبًا ما تحدث الإيرادات غير المكتسبة فيما يتعلق بما يلي</p:text>
    <p:extLst>
      <p:ext uri="{C676402C-5697-4E1C-873F-D02D1690AC5C}">
        <p15:threadingInfo xmlns:p15="http://schemas.microsoft.com/office/powerpoint/2012/main" timeZoneBias="-120">
          <p15:parentCm authorId="4" idx="89"/>
        </p15:threadingInfo>
      </p:ext>
    </p:extLst>
  </p:cm>
  <p:cm authorId="4" dt="2022-06-28T16:19:22.743" idx="93">
    <p:pos x="2990" y="894"/>
    <p:text>تأجير
تذاكر الطيران
اشتراكات المجلات
ودائع العملاء</p:text>
    <p:extLst>
      <p:ext uri="{C676402C-5697-4E1C-873F-D02D1690AC5C}">
        <p15:threadingInfo xmlns:p15="http://schemas.microsoft.com/office/powerpoint/2012/main" timeZoneBias="-120">
          <p15:parentCm authorId="4" idx="89"/>
        </p15:threadingInfo>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4" dt="2022-06-28T16:22:28.939" idx="94">
    <p:pos x="2990" y="510"/>
    <p:text>الإيرادات غير المكتسبة</p:text>
    <p:extLst>
      <p:ext uri="{C676402C-5697-4E1C-873F-D02D1690AC5C}">
        <p15:threadingInfo xmlns:p15="http://schemas.microsoft.com/office/powerpoint/2012/main" timeZoneBias="-120"/>
      </p:ext>
    </p:extLst>
  </p:cm>
  <p:cm authorId="4" dt="2022-06-28T16:22:53.448" idx="95">
    <p:pos x="2990" y="606"/>
    <p:text>يتم إجراء تعديل الإدخال لتسجيل إيرادات الخدمات التي تم إجراؤها خلال الفترة ولإظهار الالتزام المتبقي في نهاية الفترة</p:text>
    <p:extLst>
      <p:ext uri="{C676402C-5697-4E1C-873F-D02D1690AC5C}">
        <p15:threadingInfo xmlns:p15="http://schemas.microsoft.com/office/powerpoint/2012/main" timeZoneBias="-120">
          <p15:parentCm authorId="4" idx="94"/>
        </p15:threadingInfo>
      </p:ext>
    </p:extLst>
  </p:cm>
  <p:cm authorId="4" dt="2022-06-28T16:23:13.333" idx="96">
    <p:pos x="2990" y="702"/>
    <p:text>ينتج عنه انخفاض (مدين) لحساب التزام وزيادة (ائتمان) لحساب الإيرادات</p:text>
    <p:extLst>
      <p:ext uri="{C676402C-5697-4E1C-873F-D02D1690AC5C}">
        <p15:threadingInfo xmlns:p15="http://schemas.microsoft.com/office/powerpoint/2012/main" timeZoneBias="-120">
          <p15:parentCm authorId="4" idx="94"/>
        </p15:threadingInfo>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4" dt="2022-06-28T16:24:05.167" idx="97">
    <p:pos x="3610" y="938"/>
    <p:text>يازيجى للدعاية والاعلان
 حصل على 1200 ين ياباني في 2 أكتوبر من R. Knox للخدمات الإعلانية المتوقع أن تكتمل بحلول 31 ديسمبر. تظهر إيرادات الخدمة غير المكتسبة رصيدًا قدره 1200 ين في ميزان المراجعة في 31 أكتوبر. يكشف التحليل أن الشركة قدمت ₺400 من الخدمات في أكتوبر.</p:text>
    <p:extLst>
      <p:ext uri="{C676402C-5697-4E1C-873F-D02D1690AC5C}">
        <p15:threadingInfo xmlns:p15="http://schemas.microsoft.com/office/powerpoint/2012/main" timeZoneBias="-12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4" dt="2022-06-28T16:27:44.732" idx="98">
    <p:pos x="1015" y="1975"/>
    <p:text>الإيرادات غير المكتسبة</p:text>
    <p:extLst>
      <p:ext uri="{C676402C-5697-4E1C-873F-D02D1690AC5C}">
        <p15:threadingInfo xmlns:p15="http://schemas.microsoft.com/office/powerpoint/2012/main" timeZoneBias="-120"/>
      </p:ext>
    </p:extLst>
  </p:cm>
  <p:cm authorId="4" dt="2022-06-28T16:28:23.350" idx="100">
    <p:pos x="1015" y="2071"/>
    <p:text>تأجير،
مجلة
الاشتراكات ،
عميل
الودائع ل
خدمة المستقبل</p:text>
    <p:extLst>
      <p:ext uri="{C676402C-5697-4E1C-873F-D02D1690AC5C}">
        <p15:threadingInfo xmlns:p15="http://schemas.microsoft.com/office/powerpoint/2012/main" timeZoneBias="-120">
          <p15:parentCm authorId="4" idx="98"/>
        </p15:threadingInfo>
      </p:ext>
    </p:extLst>
  </p:cm>
  <p:cm authorId="4" dt="2022-06-28T16:28:35.028" idx="101">
    <p:pos x="1015" y="2167"/>
    <p:text>سبب ل
تعديل</p:text>
    <p:extLst>
      <p:ext uri="{C676402C-5697-4E1C-873F-D02D1690AC5C}">
        <p15:threadingInfo xmlns:p15="http://schemas.microsoft.com/office/powerpoint/2012/main" timeZoneBias="-120">
          <p15:parentCm authorId="4" idx="98"/>
        </p15:threadingInfo>
      </p:ext>
    </p:extLst>
  </p:cm>
  <p:cm authorId="4" dt="2022-06-28T16:28:49.887" idx="102">
    <p:pos x="1015" y="2263"/>
    <p:text>الإيرادات غير المكتسبة
مسجلة في المسؤولية
الحسابات الآن
معروف ب
الإيرادات مقابل الخدمات
إجراء</p:text>
    <p:extLst>
      <p:ext uri="{C676402C-5697-4E1C-873F-D02D1690AC5C}">
        <p15:threadingInfo xmlns:p15="http://schemas.microsoft.com/office/powerpoint/2012/main" timeZoneBias="-120">
          <p15:parentCm authorId="4" idx="98"/>
        </p15:threadingInfo>
      </p:ext>
    </p:extLst>
  </p:cm>
  <p:cm authorId="4" dt="2022-06-28T16:29:02.765" idx="103">
    <p:pos x="1015" y="2359"/>
    <p:text>حسابات
قبل
تعديل</p:text>
    <p:extLst>
      <p:ext uri="{C676402C-5697-4E1C-873F-D02D1690AC5C}">
        <p15:threadingInfo xmlns:p15="http://schemas.microsoft.com/office/powerpoint/2012/main" timeZoneBias="-120">
          <p15:parentCm authorId="4" idx="98"/>
        </p15:threadingInfo>
      </p:ext>
    </p:extLst>
  </p:cm>
  <p:cm authorId="4" dt="2022-06-28T16:29:18.453" idx="104">
    <p:pos x="1015" y="2455"/>
    <p:text>المطلوبات
مبالغ فيه.
الإيرادات
قلل من قيمتها</p:text>
    <p:extLst>
      <p:ext uri="{C676402C-5697-4E1C-873F-D02D1690AC5C}">
        <p15:threadingInfo xmlns:p15="http://schemas.microsoft.com/office/powerpoint/2012/main" timeZoneBias="-120">
          <p15:parentCm authorId="4" idx="98"/>
        </p15:threadingInfo>
      </p:ext>
    </p:extLst>
  </p:cm>
  <p:cm authorId="4" dt="2022-06-28T16:28:02.964" idx="99">
    <p:pos x="2990" y="510"/>
    <p:text/>
    <p:extLst>
      <p:ext uri="{C676402C-5697-4E1C-873F-D02D1690AC5C}">
        <p15:threadingInfo xmlns:p15="http://schemas.microsoft.com/office/powerpoint/2012/main" timeZoneBias="-12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4" dt="2022-06-28T16:34:12.301" idx="105">
    <p:pos x="4213" y="510"/>
    <p:text>ضبط إدخالات الاستحقاقات</p:text>
    <p:extLst>
      <p:ext uri="{C676402C-5697-4E1C-873F-D02D1690AC5C}">
        <p15:threadingInfo xmlns:p15="http://schemas.microsoft.com/office/powerpoint/2012/main" timeZoneBias="-120"/>
      </p:ext>
    </p:extLst>
  </p:cm>
  <p:cm authorId="4" dt="2022-06-28T16:34:31.243" idx="106">
    <p:pos x="4213" y="606"/>
    <p:text>يتم عمل المستحقات للتسجيل ،</p:text>
    <p:extLst>
      <p:ext uri="{C676402C-5697-4E1C-873F-D02D1690AC5C}">
        <p15:threadingInfo xmlns:p15="http://schemas.microsoft.com/office/powerpoint/2012/main" timeZoneBias="-120">
          <p15:parentCm authorId="4" idx="105"/>
        </p15:threadingInfo>
      </p:ext>
    </p:extLst>
  </p:cm>
  <p:cm authorId="4" dt="2022-06-28T16:34:41.335" idx="107">
    <p:pos x="4213" y="702"/>
    <p:text>إيرادات الخدمات التي تم أداؤها ولكن لم يتم تسجيلها بعد في تاريخ الكشف</p:text>
    <p:extLst>
      <p:ext uri="{C676402C-5697-4E1C-873F-D02D1690AC5C}">
        <p15:threadingInfo xmlns:p15="http://schemas.microsoft.com/office/powerpoint/2012/main" timeZoneBias="-120">
          <p15:parentCm authorId="4" idx="105"/>
        </p15:threadingInfo>
      </p:ext>
    </p:extLst>
  </p:cm>
  <p:cm authorId="4" dt="2022-06-28T16:34:52.674" idx="108">
    <p:pos x="4213" y="798"/>
    <p:text>المصاريف المتكبدة ولكن لم يتم دفعها أو تسجيلها في تاريخ البيان</p:text>
    <p:extLst>
      <p:ext uri="{C676402C-5697-4E1C-873F-D02D1690AC5C}">
        <p15:threadingInfo xmlns:p15="http://schemas.microsoft.com/office/powerpoint/2012/main" timeZoneBias="-120">
          <p15:parentCm authorId="4" idx="105"/>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4" dt="2022-06-28T16:35:51.165" idx="109">
    <p:pos x="2754" y="510"/>
    <p:text>الإيرادات المتراكمة</p:text>
    <p:extLst>
      <p:ext uri="{C676402C-5697-4E1C-873F-D02D1690AC5C}">
        <p15:threadingInfo xmlns:p15="http://schemas.microsoft.com/office/powerpoint/2012/main" timeZoneBias="-120"/>
      </p:ext>
    </p:extLst>
  </p:cm>
  <p:cm authorId="4" dt="2022-06-28T16:36:04.053" idx="110">
    <p:pos x="2754" y="606"/>
    <p:text>إيرادات الخدمات التي تم أداؤها ولكن لم يتم استلامها نقدًا أو تسجيلها بعد</p:text>
    <p:extLst>
      <p:ext uri="{C676402C-5697-4E1C-873F-D02D1690AC5C}">
        <p15:threadingInfo xmlns:p15="http://schemas.microsoft.com/office/powerpoint/2012/main" timeZoneBias="-120">
          <p15:parentCm authorId="4" idx="109"/>
        </p15:threadingInfo>
      </p:ext>
    </p:extLst>
  </p:cm>
  <p:cm authorId="4" dt="2022-06-28T16:36:39.132" idx="111">
    <p:pos x="2754" y="702"/>
    <p:text>الإيرادات المسجلة قبل 
فاتورة نقدية</p:text>
    <p:extLst>
      <p:ext uri="{C676402C-5697-4E1C-873F-D02D1690AC5C}">
        <p15:threadingInfo xmlns:p15="http://schemas.microsoft.com/office/powerpoint/2012/main" timeZoneBias="-120">
          <p15:parentCm authorId="4" idx="109"/>
        </p15:threadingInfo>
      </p:ext>
    </p:extLst>
  </p:cm>
  <p:cm authorId="4" dt="2022-06-28T16:37:22.378" idx="112">
    <p:pos x="2754" y="798"/>
    <p:text>غالبًا ما تحدث الإيرادات المستحقة فيما يتعلق بما يلي:</p:text>
    <p:extLst>
      <p:ext uri="{C676402C-5697-4E1C-873F-D02D1690AC5C}">
        <p15:threadingInfo xmlns:p15="http://schemas.microsoft.com/office/powerpoint/2012/main" timeZoneBias="-120">
          <p15:parentCm authorId="4" idx="109"/>
        </p15:threadingInfo>
      </p:ext>
    </p:extLst>
  </p:cm>
  <p:cm authorId="4" dt="2022-06-28T16:37:35.327" idx="113">
    <p:pos x="2754" y="894"/>
    <p:text>تأجير
فائدة
خدمات</p:text>
    <p:extLst>
      <p:ext uri="{C676402C-5697-4E1C-873F-D02D1690AC5C}">
        <p15:threadingInfo xmlns:p15="http://schemas.microsoft.com/office/powerpoint/2012/main" timeZoneBias="-120">
          <p15:parentCm authorId="4" idx="109"/>
        </p15:threadingInfo>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4" dt="2022-06-28T16:37:48.125" idx="114">
    <p:pos x="2754" y="510"/>
    <p:text>الإيرادات المتراكمة</p:text>
    <p:extLst>
      <p:ext uri="{C676402C-5697-4E1C-873F-D02D1690AC5C}">
        <p15:threadingInfo xmlns:p15="http://schemas.microsoft.com/office/powerpoint/2012/main" timeZoneBias="-120"/>
      </p:ext>
    </p:extLst>
  </p:cm>
  <p:cm authorId="4" dt="2022-06-28T16:38:03.642" idx="115">
    <p:pos x="2754" y="606"/>
    <p:text>تعديل الإدخال يسجل المستحق الموجود ويسجل إيرادات الخدمات المؤداة.</p:text>
    <p:extLst>
      <p:ext uri="{C676402C-5697-4E1C-873F-D02D1690AC5C}">
        <p15:threadingInfo xmlns:p15="http://schemas.microsoft.com/office/powerpoint/2012/main" timeZoneBias="-120">
          <p15:parentCm authorId="4" idx="114"/>
        </p15:threadingInfo>
      </p:ext>
    </p:extLst>
  </p:cm>
  <p:cm authorId="4" dt="2022-06-28T16:41:31.592" idx="116">
    <p:pos x="2754" y="702"/>
    <p:text>تعديل المدخل</p:text>
    <p:extLst>
      <p:ext uri="{C676402C-5697-4E1C-873F-D02D1690AC5C}">
        <p15:threadingInfo xmlns:p15="http://schemas.microsoft.com/office/powerpoint/2012/main" timeZoneBias="-120">
          <p15:parentCm authorId="4" idx="114"/>
        </p15:threadingInfo>
      </p:ext>
    </p:extLst>
  </p:cm>
  <p:cm authorId="4" dt="2022-06-28T16:41:44.050" idx="117">
    <p:pos x="2754" y="798"/>
    <p:text>يزيد (الخصوم) حساب الأصول</p:text>
    <p:extLst>
      <p:ext uri="{C676402C-5697-4E1C-873F-D02D1690AC5C}">
        <p15:threadingInfo xmlns:p15="http://schemas.microsoft.com/office/powerpoint/2012/main" timeZoneBias="-120">
          <p15:parentCm authorId="4" idx="114"/>
        </p15:threadingInfo>
      </p:ext>
    </p:extLst>
  </p:cm>
  <p:cm authorId="4" dt="2022-06-28T16:41:57.617" idx="118">
    <p:pos x="2754" y="894"/>
    <p:text>يزيد (ائتمانات) حساب الإيرادات</p:text>
    <p:extLst>
      <p:ext uri="{C676402C-5697-4E1C-873F-D02D1690AC5C}">
        <p15:threadingInfo xmlns:p15="http://schemas.microsoft.com/office/powerpoint/2012/main" timeZoneBias="-120">
          <p15:parentCm authorId="4" idx="114"/>
        </p15:threadingInfo>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4" dt="2022-06-28T16:42:31.070" idx="119">
    <p:pos x="4103" y="938"/>
    <p:text>فى اكتوبر يازيجى للاعلان
أداء خدمات بقيمة 200 التي كانت
لم يتم إصدار فواتير للعملاء في أو قبل 31 أكتوبر.
31 أكتوبر</p:text>
    <p:extLst>
      <p:ext uri="{C676402C-5697-4E1C-873F-D02D1690AC5C}">
        <p15:threadingInfo xmlns:p15="http://schemas.microsoft.com/office/powerpoint/2012/main" timeZoneBias="-120"/>
      </p:ext>
    </p:extLst>
  </p:cm>
  <p:cm authorId="4" dt="2022-06-28T16:43:05.537" idx="120">
    <p:pos x="4103" y="1034"/>
    <p:text>حسابات القبض 200
ايرادات الخدمة 200</p:text>
    <p:extLst>
      <p:ext uri="{C676402C-5697-4E1C-873F-D02D1690AC5C}">
        <p15:threadingInfo xmlns:p15="http://schemas.microsoft.com/office/powerpoint/2012/main" timeZoneBias="-120">
          <p15:parentCm authorId="4" idx="119"/>
        </p15:threadingInfo>
      </p:ext>
    </p:extLst>
  </p:cm>
  <p:cm authorId="4" dt="2022-06-28T16:43:17.397" idx="121">
    <p:pos x="4103" y="1130"/>
    <p:text>في 10 نوفمبر ، تتلقى بايونير مبلغًا نقديًا قدره 200 ين مقابل الخدمات المقدمة. إدخال المجلة في العاشر هو:
كاش 200
حسابات القبض 200</p:text>
    <p:extLst>
      <p:ext uri="{C676402C-5697-4E1C-873F-D02D1690AC5C}">
        <p15:threadingInfo xmlns:p15="http://schemas.microsoft.com/office/powerpoint/2012/main" timeZoneBias="-120">
          <p15:parentCm authorId="4" idx="119"/>
        </p15:threadingInfo>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4" dt="2022-06-28T16:44:20.125" idx="122">
    <p:pos x="2754" y="510"/>
    <p:text>الإيرادات المتراكمة</p:text>
    <p:extLst>
      <p:ext uri="{C676402C-5697-4E1C-873F-D02D1690AC5C}">
        <p15:threadingInfo xmlns:p15="http://schemas.microsoft.com/office/powerpoint/2012/main" timeZoneBias="-120"/>
      </p:ext>
    </p:extLst>
  </p:cm>
  <p:cm authorId="4" dt="2022-06-28T16:44:39.104" idx="123">
    <p:pos x="2754" y="606"/>
    <p:text>Examples</p:text>
    <p:extLst>
      <p:ext uri="{C676402C-5697-4E1C-873F-D02D1690AC5C}">
        <p15:threadingInfo xmlns:p15="http://schemas.microsoft.com/office/powerpoint/2012/main" timeZoneBias="-120">
          <p15:parentCm authorId="4" idx="122"/>
        </p15:threadingInfo>
      </p:ext>
    </p:extLst>
  </p:cm>
  <p:cm authorId="4" dt="2022-06-28T16:44:47.828" idx="124">
    <p:pos x="2754" y="702"/>
    <p:text>فائدة،
الإيجار والخدمات</p:text>
    <p:extLst>
      <p:ext uri="{C676402C-5697-4E1C-873F-D02D1690AC5C}">
        <p15:threadingInfo xmlns:p15="http://schemas.microsoft.com/office/powerpoint/2012/main" timeZoneBias="-120">
          <p15:parentCm authorId="4" idx="122"/>
        </p15:threadingInfo>
      </p:ext>
    </p:extLst>
  </p:cm>
  <p:cm authorId="4" dt="2022-06-28T16:44:59.900" idx="125">
    <p:pos x="2754" y="798"/>
    <p:text>سبب ل
تعديل</p:text>
    <p:extLst>
      <p:ext uri="{C676402C-5697-4E1C-873F-D02D1690AC5C}">
        <p15:threadingInfo xmlns:p15="http://schemas.microsoft.com/office/powerpoint/2012/main" timeZoneBias="-120">
          <p15:parentCm authorId="4" idx="122"/>
        </p15:threadingInfo>
      </p:ext>
    </p:extLst>
  </p:cm>
  <p:cm authorId="4" dt="2022-06-28T16:45:10.292" idx="126">
    <p:pos x="2754" y="894"/>
    <p:text>أداء خدمات
ولكن لم تتلق بعد
نقدا أو مسجلة</p:text>
    <p:extLst>
      <p:ext uri="{C676402C-5697-4E1C-873F-D02D1690AC5C}">
        <p15:threadingInfo xmlns:p15="http://schemas.microsoft.com/office/powerpoint/2012/main" timeZoneBias="-120">
          <p15:parentCm authorId="4" idx="122"/>
        </p15:threadingInfo>
      </p:ext>
    </p:extLst>
  </p:cm>
  <p:cm authorId="4" dt="2022-06-28T16:45:56.981" idx="127">
    <p:pos x="2754" y="990"/>
    <p:text>حسابات
قبل
تعديل</p:text>
    <p:extLst>
      <p:ext uri="{C676402C-5697-4E1C-873F-D02D1690AC5C}">
        <p15:threadingInfo xmlns:p15="http://schemas.microsoft.com/office/powerpoint/2012/main" timeZoneBias="-120">
          <p15:parentCm authorId="4" idx="122"/>
        </p15:threadingInfo>
      </p:ext>
    </p:extLst>
  </p:cm>
  <p:cm authorId="4" dt="2022-06-28T16:46:10.270" idx="128">
    <p:pos x="2754" y="1086"/>
    <p:text>أصول
قلل من قيمتها.
الإيرادات
قلل من قيمتها.</p:text>
    <p:extLst>
      <p:ext uri="{C676402C-5697-4E1C-873F-D02D1690AC5C}">
        <p15:threadingInfo xmlns:p15="http://schemas.microsoft.com/office/powerpoint/2012/main" timeZoneBias="-120">
          <p15:parentCm authorId="4" idx="12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2-06-28T12:15:43.948" idx="6">
    <p:pos x="4976" y="510"/>
    <p:text>أساس الاستحقاق وتعديل المدخلات</p:text>
    <p:extLst>
      <p:ext uri="{C676402C-5697-4E1C-873F-D02D1690AC5C}">
        <p15:threadingInfo xmlns:p15="http://schemas.microsoft.com/office/powerpoint/2012/main" timeZoneBias="-120"/>
      </p:ext>
    </p:extLst>
  </p:cm>
  <p:cm authorId="4" dt="2022-06-28T12:16:07.925" idx="7">
    <p:pos x="4976" y="606"/>
    <p:text>يقسم المحاسبون الحياة الاقتصادية للشركة إلى فترات زمنية مصطنعة(افتراض الفترة الزمنية).</p:text>
    <p:extLst>
      <p:ext uri="{C676402C-5697-4E1C-873F-D02D1690AC5C}">
        <p15:threadingInfo xmlns:p15="http://schemas.microsoft.com/office/powerpoint/2012/main" timeZoneBias="-120">
          <p15:parentCm authorId="4" idx="6"/>
        </p15:threadingInfo>
      </p:ext>
    </p:extLst>
  </p:cm>
  <p:cm authorId="4" dt="2022-06-28T12:30:38.034" idx="8">
    <p:pos x="4976" y="702"/>
    <p:text>مصطلحات بديلة
افتراض الفترة الزمنية
يسمى أيضًا
افتراض دورية.</p:text>
    <p:extLst>
      <p:ext uri="{C676402C-5697-4E1C-873F-D02D1690AC5C}">
        <p15:threadingInfo xmlns:p15="http://schemas.microsoft.com/office/powerpoint/2012/main" timeZoneBias="-120">
          <p15:parentCm authorId="4" idx="6"/>
        </p15:threadingInfo>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4" dt="2022-06-28T16:46:24.910" idx="129">
    <p:pos x="2704" y="510"/>
    <p:text>المصاريف المستحقة</p:text>
    <p:extLst>
      <p:ext uri="{C676402C-5697-4E1C-873F-D02D1690AC5C}">
        <p15:threadingInfo xmlns:p15="http://schemas.microsoft.com/office/powerpoint/2012/main" timeZoneBias="-120"/>
      </p:ext>
    </p:extLst>
  </p:cm>
  <p:cm authorId="4" dt="2022-06-28T16:46:39.209" idx="130">
    <p:pos x="2704" y="606"/>
    <p:text>المصروفات المتكبدة ولكن لم تدفع نقدًا أو مسجلة بعد.</p:text>
    <p:extLst>
      <p:ext uri="{C676402C-5697-4E1C-873F-D02D1690AC5C}">
        <p15:threadingInfo xmlns:p15="http://schemas.microsoft.com/office/powerpoint/2012/main" timeZoneBias="-120">
          <p15:parentCm authorId="4" idx="129"/>
        </p15:threadingInfo>
      </p:ext>
    </p:extLst>
  </p:cm>
  <p:cm authorId="4" dt="2022-06-28T16:47:02.268" idx="131">
    <p:pos x="2704" y="702"/>
    <p:text>تم تسجيل المصاريف قبل 
دفع نقدا</p:text>
    <p:extLst>
      <p:ext uri="{C676402C-5697-4E1C-873F-D02D1690AC5C}">
        <p15:threadingInfo xmlns:p15="http://schemas.microsoft.com/office/powerpoint/2012/main" timeZoneBias="-120">
          <p15:parentCm authorId="4" idx="129"/>
        </p15:threadingInfo>
      </p:ext>
    </p:extLst>
  </p:cm>
  <p:cm authorId="4" dt="2022-06-28T16:47:35.985" idx="132">
    <p:pos x="2704" y="798"/>
    <p:text>غالبًا ما تحدث المصروفات المستحقة فيما يتعلق بما يلي:</p:text>
    <p:extLst>
      <p:ext uri="{C676402C-5697-4E1C-873F-D02D1690AC5C}">
        <p15:threadingInfo xmlns:p15="http://schemas.microsoft.com/office/powerpoint/2012/main" timeZoneBias="-120">
          <p15:parentCm authorId="4" idx="129"/>
        </p15:threadingInfo>
      </p:ext>
    </p:extLst>
  </p:cm>
  <p:cm authorId="4" dt="2022-06-28T16:47:52.009" idx="133">
    <p:pos x="2704" y="894"/>
    <p:text>تأجير
فائدة                                                            الضرائب
الرواتب</p:text>
    <p:extLst>
      <p:ext uri="{C676402C-5697-4E1C-873F-D02D1690AC5C}">
        <p15:threadingInfo xmlns:p15="http://schemas.microsoft.com/office/powerpoint/2012/main" timeZoneBias="-120">
          <p15:parentCm authorId="4" idx="129"/>
        </p15:threadingInfo>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4" dt="2022-06-28T16:48:34.814" idx="134">
    <p:pos x="2704" y="510"/>
    <p:text>المصاريف المستحقة</p:text>
    <p:extLst>
      <p:ext uri="{C676402C-5697-4E1C-873F-D02D1690AC5C}">
        <p15:threadingInfo xmlns:p15="http://schemas.microsoft.com/office/powerpoint/2012/main" timeZoneBias="-120"/>
      </p:ext>
    </p:extLst>
  </p:cm>
  <p:cm authorId="4" dt="2022-06-28T16:48:47.018" idx="135">
    <p:pos x="2704" y="606"/>
    <p:text>تعديل الإدخال يسجل الالتزام ويعترف بالمصروفات.</p:text>
    <p:extLst>
      <p:ext uri="{C676402C-5697-4E1C-873F-D02D1690AC5C}">
        <p15:threadingInfo xmlns:p15="http://schemas.microsoft.com/office/powerpoint/2012/main" timeZoneBias="-120">
          <p15:parentCm authorId="4" idx="134"/>
        </p15:threadingInfo>
      </p:ext>
    </p:extLst>
  </p:cm>
  <p:cm authorId="4" dt="2022-06-28T16:48:56.755" idx="136">
    <p:pos x="2704" y="702"/>
    <p:text>تعديل المدخل:</p:text>
    <p:extLst>
      <p:ext uri="{C676402C-5697-4E1C-873F-D02D1690AC5C}">
        <p15:threadingInfo xmlns:p15="http://schemas.microsoft.com/office/powerpoint/2012/main" timeZoneBias="-120">
          <p15:parentCm authorId="4" idx="134"/>
        </p15:threadingInfo>
      </p:ext>
    </p:extLst>
  </p:cm>
  <p:cm authorId="4" dt="2022-06-28T16:49:08.196" idx="137">
    <p:pos x="2704" y="798"/>
    <p:text>زيادة (الخصم) حساب المصاريف و
زيادة (الائتمان) حساب المسؤولية</p:text>
    <p:extLst>
      <p:ext uri="{C676402C-5697-4E1C-873F-D02D1690AC5C}">
        <p15:threadingInfo xmlns:p15="http://schemas.microsoft.com/office/powerpoint/2012/main" timeZoneBias="-120">
          <p15:parentCm authorId="4" idx="134"/>
        </p15:threadingInfo>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4" dt="2022-06-28T16:49:37.768" idx="138">
    <p:pos x="5069" y="1245"/>
    <p:text>وقعت شركة Yazici Advertising على مذكرة لمدة ثلاثة أشهر مستحقة الدفع بمبلغ 5000 في 1 أكتوبر. تتطلب المذكرة من Yazici دفع فائدة بمعدل سنوي قدره 12 ٪.</p:text>
    <p:extLst>
      <p:ext uri="{C676402C-5697-4E1C-873F-D02D1690AC5C}">
        <p15:threadingInfo xmlns:p15="http://schemas.microsoft.com/office/powerpoint/2012/main" timeZoneBias="-12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4" dt="2022-06-28T16:51:18.919" idx="139">
    <p:pos x="5360" y="1152"/>
    <p:text>دفع الرواتب والأجور في 26 أكتوبر ؛ لن يتم الدفع التالي للرواتب حتى 9 نوفمبر. يتلقى الموظفون رواتب إجمالية قدرها 2000 جنيه إسترليني مقابل خمسة أيام عمل في الأسبوع ، أو 400 ين ياباني في اليوم.</p:text>
    <p:extLst>
      <p:ext uri="{C676402C-5697-4E1C-873F-D02D1690AC5C}">
        <p15:threadingInfo xmlns:p15="http://schemas.microsoft.com/office/powerpoint/2012/main" timeZoneBias="-12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4" dt="2022-06-28T16:53:08.625" idx="140">
    <p:pos x="5414" y="1130"/>
    <p:text>بعد هذا التعديل ، فإن الرصيد في مصروفات الرواتب والأجور البالغ 5200 (13 يومًا × 400) هو الراتب الفعلي ومصروفات الأجور لشهر أكتوبر. الرصيد في الرواتب والأجور المستحقة الدفع البالغ 1،200 هو مبلغ الالتزامات المتعلقة بالرواتب والأجور المستحقة على Yazici اعتبارًا من 31 أكتوبر. بدون تعديل 1،200 للرواتب والأجور ، يتم تقليل نفقات Yazici إلى 1،200 وتقليل التزاماتها بمقدار 1،200.</p:text>
    <p:extLst>
      <p:ext uri="{C676402C-5697-4E1C-873F-D02D1690AC5C}">
        <p15:threadingInfo xmlns:p15="http://schemas.microsoft.com/office/powerpoint/2012/main" timeZoneBias="-120"/>
      </p:ext>
    </p:extLst>
  </p:cm>
  <p:cm authorId="4" dt="2022-06-28T16:53:24.315" idx="141">
    <p:pos x="5414" y="1226"/>
    <p:text>يدفع Yazici رواتب وأجور كل أسبوعين. وبالتالي ، فإن يوم الدفع التالي هو 9 نوفمبر ، حيث ستدفع الشركة مرة أخرى إجمالي رواتب وأجور 4000. يتكون الدفع من 1200 من الرواتب والأجور المستحقة الدفع في 31 أكتوبر بالإضافة إلى 2800 من الرواتب ومصاريف الأجور لشهر نوفمبر (7 أيام عمل ، كما هو موضح في تقويم نوفمبر × 400). لذلك ، يقوم Yazici بإدخال الإدخال التالي في 9 نوفمبر.</p:text>
    <p:extLst>
      <p:ext uri="{C676402C-5697-4E1C-873F-D02D1690AC5C}">
        <p15:threadingInfo xmlns:p15="http://schemas.microsoft.com/office/powerpoint/2012/main" timeZoneBias="-120">
          <p15:parentCm authorId="4" idx="140"/>
        </p15:threadingInfo>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4" dt="2022-07-02T17:47:25.122" idx="142">
    <p:pos x="5085" y="938"/>
    <p:text>أي من العبارات التالية غير صحيحة فيما يتعلق بميزان المراجعة المعدل؟</p:text>
    <p:extLst>
      <p:ext uri="{C676402C-5697-4E1C-873F-D02D1690AC5C}">
        <p15:threadingInfo xmlns:p15="http://schemas.microsoft.com/office/powerpoint/2012/main" timeZoneBias="-120"/>
      </p:ext>
    </p:extLst>
  </p:cm>
  <p:cm authorId="4" dt="2022-07-02T17:47:45.746" idx="143">
    <p:pos x="5085" y="1034"/>
    <p:text>يثبت ميزان المراجعة المعدل المساواة في إجمالي أرصدة المدين وإجمالي الأرصدة الدائنة في دفتر الأستاذ بعد إجراء جميع التعديلات.</p:text>
    <p:extLst>
      <p:ext uri="{C676402C-5697-4E1C-873F-D02D1690AC5C}">
        <p15:threadingInfo xmlns:p15="http://schemas.microsoft.com/office/powerpoint/2012/main" timeZoneBias="-120">
          <p15:parentCm authorId="4" idx="142"/>
        </p15:threadingInfo>
      </p:ext>
    </p:extLst>
  </p:cm>
  <p:cm authorId="4" dt="2022-07-02T17:48:20.318" idx="144">
    <p:pos x="5085" y="1130"/>
    <p:text>يوفر ميزان المراجعة المعدل الأساس الأساسي لإعداد البيانات المالية.</p:text>
    <p:extLst>
      <p:ext uri="{C676402C-5697-4E1C-873F-D02D1690AC5C}">
        <p15:threadingInfo xmlns:p15="http://schemas.microsoft.com/office/powerpoint/2012/main" timeZoneBias="-120">
          <p15:parentCm authorId="4" idx="142"/>
        </p15:threadingInfo>
      </p:ext>
    </p:extLst>
  </p:cm>
  <p:cm authorId="4" dt="2022-07-02T17:48:54.452" idx="145">
    <p:pos x="5085" y="1226"/>
    <p:text>يسرد ميزان المراجعة المعدل أرصدة الحسابات مفصولة حسب الأصول والخصوم.</p:text>
    <p:extLst>
      <p:ext uri="{C676402C-5697-4E1C-873F-D02D1690AC5C}">
        <p15:threadingInfo xmlns:p15="http://schemas.microsoft.com/office/powerpoint/2012/main" timeZoneBias="-120">
          <p15:parentCm authorId="4" idx="142"/>
        </p15:threadingInfo>
      </p:ext>
    </p:extLst>
  </p:cm>
  <p:cm authorId="4" dt="2022-07-02T17:49:22.997" idx="146">
    <p:pos x="5085" y="1322"/>
    <p:text>يتم إعداد ميزان المراجعة المعدل بعد تسجيل إدخالات التعديل في دفتر اليومية وترحيلها</p:text>
    <p:extLst>
      <p:ext uri="{C676402C-5697-4E1C-873F-D02D1690AC5C}">
        <p15:threadingInfo xmlns:p15="http://schemas.microsoft.com/office/powerpoint/2012/main" timeZoneBias="-120">
          <p15:parentCm authorId="4" idx="14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2-06-28T12:30:52.804" idx="9">
    <p:pos x="3648" y="510"/>
    <p:text>السنوات المالية والتقويمية</p:text>
    <p:extLst>
      <p:ext uri="{C676402C-5697-4E1C-873F-D02D1690AC5C}">
        <p15:threadingInfo xmlns:p15="http://schemas.microsoft.com/office/powerpoint/2012/main" timeZoneBias="-120"/>
      </p:ext>
    </p:extLst>
  </p:cm>
  <p:cm authorId="4" dt="2022-06-28T12:31:22.427" idx="10">
    <p:pos x="3648" y="606"/>
    <p:text>تسمى الفترات الزمنية الشهرية والفصلية بالفترات المؤقتة</p:text>
    <p:extLst>
      <p:ext uri="{C676402C-5697-4E1C-873F-D02D1690AC5C}">
        <p15:threadingInfo xmlns:p15="http://schemas.microsoft.com/office/powerpoint/2012/main" timeZoneBias="-120">
          <p15:parentCm authorId="4" idx="9"/>
        </p15:threadingInfo>
      </p:ext>
    </p:extLst>
  </p:cm>
  <p:cm authorId="4" dt="2022-06-28T12:31:49.403" idx="11">
    <p:pos x="3648" y="702"/>
    <p:text>يجب على معظم الشركات الكبيرة إعداد بيانات مالية ربع سنوية وسنوية</p:text>
    <p:extLst>
      <p:ext uri="{C676402C-5697-4E1C-873F-D02D1690AC5C}">
        <p15:threadingInfo xmlns:p15="http://schemas.microsoft.com/office/powerpoint/2012/main" timeZoneBias="-120">
          <p15:parentCm authorId="4" idx="9"/>
        </p15:threadingInfo>
      </p:ext>
    </p:extLst>
  </p:cm>
  <p:cm authorId="4" dt="2022-06-28T12:32:00.767" idx="12">
    <p:pos x="3648" y="798"/>
    <p:text>السنة المالية = الفترة الزمنية للمحاسبة التي تبلغ مدتها سنة واحدة</p:text>
    <p:extLst>
      <p:ext uri="{C676402C-5697-4E1C-873F-D02D1690AC5C}">
        <p15:threadingInfo xmlns:p15="http://schemas.microsoft.com/office/powerpoint/2012/main" timeZoneBias="-120">
          <p15:parentCm authorId="4" idx="9"/>
        </p15:threadingInfo>
      </p:ext>
    </p:extLst>
  </p:cm>
  <p:cm authorId="4" dt="2022-06-28T12:32:11.015" idx="13">
    <p:pos x="3648" y="894"/>
    <p:text>سنة التقويم = 1 يناير إلى 31 ديسمبر</p:text>
    <p:extLst>
      <p:ext uri="{C676402C-5697-4E1C-873F-D02D1690AC5C}">
        <p15:threadingInfo xmlns:p15="http://schemas.microsoft.com/office/powerpoint/2012/main" timeZoneBias="-120">
          <p15:parentCm authorId="4" idx="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2-06-28T13:02:59.991" idx="14">
    <p:pos x="5354" y="510"/>
    <p:text>الاستحقاق مقابل محاسبة الأساس النقدي</p:text>
    <p:extLst>
      <p:ext uri="{C676402C-5697-4E1C-873F-D02D1690AC5C}">
        <p15:threadingInfo xmlns:p15="http://schemas.microsoft.com/office/powerpoint/2012/main" timeZoneBias="-120"/>
      </p:ext>
    </p:extLst>
  </p:cm>
  <p:cm authorId="4" dt="2022-06-28T13:04:09.044" idx="16">
    <p:pos x="5354" y="606"/>
    <p:text>المحاسبة على أساس الاستحقاق</p:text>
    <p:extLst>
      <p:ext uri="{C676402C-5697-4E1C-873F-D02D1690AC5C}">
        <p15:threadingInfo xmlns:p15="http://schemas.microsoft.com/office/powerpoint/2012/main" timeZoneBias="-120">
          <p15:parentCm authorId="4" idx="14"/>
        </p15:threadingInfo>
      </p:ext>
    </p:extLst>
  </p:cm>
  <p:cm authorId="4" dt="2022-06-28T13:04:21.316" idx="17">
    <p:pos x="5354" y="702"/>
    <p:text>المعاملات المسجلة في الفترات التي تقع فيها الأحداث</p:text>
    <p:extLst>
      <p:ext uri="{C676402C-5697-4E1C-873F-D02D1690AC5C}">
        <p15:threadingInfo xmlns:p15="http://schemas.microsoft.com/office/powerpoint/2012/main" timeZoneBias="-120">
          <p15:parentCm authorId="4" idx="14"/>
        </p15:threadingInfo>
      </p:ext>
    </p:extLst>
  </p:cm>
  <p:cm authorId="4" dt="2022-06-28T13:04:45.868" idx="18">
    <p:pos x="5354" y="798"/>
    <p:text>تعترف الشركات بالإيرادات عندما تؤدي خدمات (وليس عندما تتلقى النقد)</p:text>
    <p:extLst>
      <p:ext uri="{C676402C-5697-4E1C-873F-D02D1690AC5C}">
        <p15:threadingInfo xmlns:p15="http://schemas.microsoft.com/office/powerpoint/2012/main" timeZoneBias="-120">
          <p15:parentCm authorId="4" idx="14"/>
        </p15:threadingInfo>
      </p:ext>
    </p:extLst>
  </p:cm>
  <p:cm authorId="4" dt="2022-06-28T13:43:09.010" idx="19">
    <p:pos x="5354" y="894"/>
    <p:text>يتم الاعتراف بالمصروفات عند تكبدها (وليس عند دفعها)</p:text>
    <p:extLst>
      <p:ext uri="{C676402C-5697-4E1C-873F-D02D1690AC5C}">
        <p15:threadingInfo xmlns:p15="http://schemas.microsoft.com/office/powerpoint/2012/main" timeZoneBias="-120">
          <p15:parentCm authorId="4" idx="14"/>
        </p15:threadingInfo>
      </p:ext>
    </p:extLst>
  </p:cm>
  <p:cm authorId="4" dt="2022-06-28T13:44:04.578" idx="20">
    <p:pos x="5354" y="990"/>
    <p:text>وفقًا للمعايير الدولية لإعداد التقارير المالية (IFRS)</p:text>
    <p:extLst>
      <p:ext uri="{C676402C-5697-4E1C-873F-D02D1690AC5C}">
        <p15:threadingInfo xmlns:p15="http://schemas.microsoft.com/office/powerpoint/2012/main" timeZoneBias="-120">
          <p15:parentCm authorId="4" idx="1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2-06-28T13:45:44.569" idx="21">
    <p:pos x="5354" y="510"/>
    <p:text>الاستحقاق مقابل محاسبة الأساس النقدي</p:text>
    <p:extLst>
      <p:ext uri="{C676402C-5697-4E1C-873F-D02D1690AC5C}">
        <p15:threadingInfo xmlns:p15="http://schemas.microsoft.com/office/powerpoint/2012/main" timeZoneBias="-120"/>
      </p:ext>
    </p:extLst>
  </p:cm>
  <p:cm authorId="4" dt="2022-06-28T13:45:59.545" idx="22">
    <p:pos x="5354" y="606"/>
    <p:text>أساس المحاسبة النقدية</p:text>
    <p:extLst>
      <p:ext uri="{C676402C-5697-4E1C-873F-D02D1690AC5C}">
        <p15:threadingInfo xmlns:p15="http://schemas.microsoft.com/office/powerpoint/2012/main" timeZoneBias="-120">
          <p15:parentCm authorId="4" idx="21"/>
        </p15:threadingInfo>
      </p:ext>
    </p:extLst>
  </p:cm>
  <p:cm authorId="4" dt="2022-06-28T13:46:13.570" idx="23">
    <p:pos x="5354" y="702"/>
    <p:text>يتم الاعتراف بالإيرادات عند استلام النقد</p:text>
    <p:extLst>
      <p:ext uri="{C676402C-5697-4E1C-873F-D02D1690AC5C}">
        <p15:threadingInfo xmlns:p15="http://schemas.microsoft.com/office/powerpoint/2012/main" timeZoneBias="-120">
          <p15:parentCm authorId="4" idx="21"/>
        </p15:threadingInfo>
      </p:ext>
    </p:extLst>
  </p:cm>
  <p:cm authorId="4" dt="2022-06-28T13:46:28.650" idx="24">
    <p:pos x="5354" y="798"/>
    <p:text>المصروفات المعترف بها عند الدفع نقدا</p:text>
    <p:extLst>
      <p:ext uri="{C676402C-5697-4E1C-873F-D02D1690AC5C}">
        <p15:threadingInfo xmlns:p15="http://schemas.microsoft.com/office/powerpoint/2012/main" timeZoneBias="-120">
          <p15:parentCm authorId="4" idx="21"/>
        </p15:threadingInfo>
      </p:ext>
    </p:extLst>
  </p:cm>
  <p:cm authorId="4" dt="2022-06-28T13:47:02.006" idx="25">
    <p:pos x="5354" y="894"/>
    <p:text>المحاسبة على أساس النقد لا تتفق مع المعايير الدولية لإعداد التقارير المالية (IFRS)</p:text>
    <p:extLst>
      <p:ext uri="{C676402C-5697-4E1C-873F-D02D1690AC5C}">
        <p15:threadingInfo xmlns:p15="http://schemas.microsoft.com/office/powerpoint/2012/main" timeZoneBias="-120">
          <p15:parentCm authorId="4" idx="21"/>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2-06-28T13:48:02.057" idx="26">
    <p:pos x="5118" y="510"/>
    <p:text>التعرف على الإيرادات والمصروفات</p:text>
    <p:extLst>
      <p:ext uri="{C676402C-5697-4E1C-873F-D02D1690AC5C}">
        <p15:threadingInfo xmlns:p15="http://schemas.microsoft.com/office/powerpoint/2012/main" timeZoneBias="-120"/>
      </p:ext>
    </p:extLst>
  </p:cm>
  <p:cm authorId="4" dt="2022-06-28T13:48:22.085" idx="27">
    <p:pos x="5118" y="606"/>
    <p:text>مبدأ الاعتراف بالإيرادات</p:text>
    <p:extLst>
      <p:ext uri="{C676402C-5697-4E1C-873F-D02D1690AC5C}">
        <p15:threadingInfo xmlns:p15="http://schemas.microsoft.com/office/powerpoint/2012/main" timeZoneBias="-120">
          <p15:parentCm authorId="4" idx="26"/>
        </p15:threadingInfo>
      </p:ext>
    </p:extLst>
  </p:cm>
  <p:cm authorId="4" dt="2022-06-28T13:48:35.991" idx="28">
    <p:pos x="5118" y="702"/>
    <p:text>التعرف على الإيرادات في
الفترة المحاسبية التي يكون فيها التزام الأداء
راضي.</p:text>
    <p:extLst>
      <p:ext uri="{C676402C-5697-4E1C-873F-D02D1690AC5C}">
        <p15:threadingInfo xmlns:p15="http://schemas.microsoft.com/office/powerpoint/2012/main" timeZoneBias="-120">
          <p15:parentCm authorId="4" idx="26"/>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22-06-28T13:49:44.688" idx="29">
    <p:pos x="5118" y="510"/>
    <p:text>التعرف على الإيرادات والمصروفات</p:text>
    <p:extLst>
      <p:ext uri="{C676402C-5697-4E1C-873F-D02D1690AC5C}">
        <p15:threadingInfo xmlns:p15="http://schemas.microsoft.com/office/powerpoint/2012/main" timeZoneBias="-120"/>
      </p:ext>
    </p:extLst>
  </p:cm>
  <p:cm authorId="4" dt="2022-06-28T13:50:00.284" idx="30">
    <p:pos x="5118" y="606"/>
    <p:text>مبدأ الاعتراف بالمصروفات</p:text>
    <p:extLst>
      <p:ext uri="{C676402C-5697-4E1C-873F-D02D1690AC5C}">
        <p15:threadingInfo xmlns:p15="http://schemas.microsoft.com/office/powerpoint/2012/main" timeZoneBias="-120">
          <p15:parentCm authorId="4" idx="29"/>
        </p15:threadingInfo>
      </p:ext>
    </p:extLst>
  </p:cm>
  <p:cm authorId="4" dt="2022-06-28T13:50:23.569" idx="31">
    <p:pos x="5118" y="702"/>
    <p:text>تعترف الشركات بالمصروفات في الفترة التي تبذل فيها جهودًا (تستهلك الأصول أو تتحمل الخصوم) لتوليد الإيرادات.</p:text>
    <p:extLst>
      <p:ext uri="{C676402C-5697-4E1C-873F-D02D1690AC5C}">
        <p15:threadingInfo xmlns:p15="http://schemas.microsoft.com/office/powerpoint/2012/main" timeZoneBias="-120">
          <p15:parentCm authorId="4" idx="29"/>
        </p15:threadingInfo>
      </p:ext>
    </p:extLst>
  </p:cm>
  <p:cm authorId="4" dt="2022-06-28T13:50:47.586" idx="32">
    <p:pos x="5118" y="798"/>
    <p:text>"دع النفقات تتبع الإيرادات."</p:text>
    <p:extLst>
      <p:ext uri="{C676402C-5697-4E1C-873F-D02D1690AC5C}">
        <p15:threadingInfo xmlns:p15="http://schemas.microsoft.com/office/powerpoint/2012/main" timeZoneBias="-120">
          <p15:parentCm authorId="4" idx="29"/>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4" dt="2022-06-28T13:58:35.002" idx="33">
    <p:pos x="3719" y="527"/>
    <p:text>افتراض الفترة الزمنية</p:text>
    <p:extLst>
      <p:ext uri="{C676402C-5697-4E1C-873F-D02D1690AC5C}">
        <p15:threadingInfo xmlns:p15="http://schemas.microsoft.com/office/powerpoint/2012/main" timeZoneBias="-120"/>
      </p:ext>
    </p:extLst>
  </p:cm>
  <p:cm authorId="4" dt="2022-06-28T13:58:53.522" idx="34">
    <p:pos x="3719" y="623"/>
    <p:text>يمكن تقسيم الحياة الاقتصادية للأعمال إلى فترات زمنية مصطنعة.</p:text>
    <p:extLst>
      <p:ext uri="{C676402C-5697-4E1C-873F-D02D1690AC5C}">
        <p15:threadingInfo xmlns:p15="http://schemas.microsoft.com/office/powerpoint/2012/main" timeZoneBias="-120">
          <p15:parentCm authorId="4" idx="33"/>
        </p15:threadingInfo>
      </p:ext>
    </p:extLst>
  </p:cm>
  <p:cm authorId="4" dt="2022-06-28T13:59:11.095" idx="35">
    <p:pos x="3719" y="719"/>
    <p:text>تحقق الإيرادات
مبدأ</p:text>
    <p:extLst>
      <p:ext uri="{C676402C-5697-4E1C-873F-D02D1690AC5C}">
        <p15:threadingInfo xmlns:p15="http://schemas.microsoft.com/office/powerpoint/2012/main" timeZoneBias="-120">
          <p15:parentCm authorId="4" idx="33"/>
        </p15:threadingInfo>
      </p:ext>
    </p:extLst>
  </p:cm>
  <p:cm authorId="4" dt="2022-06-28T13:59:28.914" idx="36">
    <p:pos x="3719" y="815"/>
    <p:text>التعرف على الإيرادات في
الفترة المحاسبية التي يكون فيها
استيفاء التزام الأداء</p:text>
    <p:extLst>
      <p:ext uri="{C676402C-5697-4E1C-873F-D02D1690AC5C}">
        <p15:threadingInfo xmlns:p15="http://schemas.microsoft.com/office/powerpoint/2012/main" timeZoneBias="-120">
          <p15:parentCm authorId="4" idx="33"/>
        </p15:threadingInfo>
      </p:ext>
    </p:extLst>
  </p:cm>
  <p:cm authorId="4" dt="2022-06-28T13:59:43.117" idx="37">
    <p:pos x="3719" y="911"/>
    <p:text>الاعتراف بالمصروفات
مبدأ</p:text>
    <p:extLst>
      <p:ext uri="{C676402C-5697-4E1C-873F-D02D1690AC5C}">
        <p15:threadingInfo xmlns:p15="http://schemas.microsoft.com/office/powerpoint/2012/main" timeZoneBias="-120">
          <p15:parentCm authorId="4" idx="33"/>
        </p15:threadingInfo>
      </p:ext>
    </p:extLst>
  </p:cm>
  <p:cm authorId="4" dt="2022-06-28T13:59:56.839" idx="38">
    <p:pos x="3719" y="1007"/>
    <p:text>التعرف على المصروفات في الفترة التي تبذل فيها الجهود لتوليد الإيرادات.</p:text>
    <p:extLst>
      <p:ext uri="{C676402C-5697-4E1C-873F-D02D1690AC5C}">
        <p15:threadingInfo xmlns:p15="http://schemas.microsoft.com/office/powerpoint/2012/main" timeZoneBias="-120">
          <p15:parentCm authorId="4" idx="33"/>
        </p15:threadingInfo>
      </p:ext>
    </p:extLst>
  </p:cm>
  <p:cm authorId="4" dt="2022-06-28T14:00:42.810" idx="39">
    <p:pos x="3719" y="1103"/>
    <p:text>الإيرادات والمصروفات
تعرُّف</p:text>
    <p:extLst>
      <p:ext uri="{C676402C-5697-4E1C-873F-D02D1690AC5C}">
        <p15:threadingInfo xmlns:p15="http://schemas.microsoft.com/office/powerpoint/2012/main" timeZoneBias="-120">
          <p15:parentCm authorId="4" idx="33"/>
        </p15:threadingInfo>
      </p:ext>
    </p:extLst>
  </p:cm>
  <p:cm authorId="4" dt="2022-06-28T14:01:00.048" idx="40">
    <p:pos x="3719" y="1199"/>
    <p:text>وفقا لل
المالية الدولية
معايير الإبلاغ (IFRS).</p:text>
    <p:extLst>
      <p:ext uri="{C676402C-5697-4E1C-873F-D02D1690AC5C}">
        <p15:threadingInfo xmlns:p15="http://schemas.microsoft.com/office/powerpoint/2012/main" timeZoneBias="-120">
          <p15:parentCm authorId="4" idx="3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194C1A8-DC4B-4329-AF88-FD913597DE85}" type="datetimeFigureOut">
              <a:rPr lang="en-US" smtClean="0"/>
              <a:t>7/30/2022</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8073E54-D085-4E2E-B9A5-A53D7E51940E}" type="slidenum">
              <a:rPr lang="en-US" smtClean="0"/>
              <a:t>‹#›</a:t>
            </a:fld>
            <a:endParaRPr lang="en-US" dirty="0"/>
          </a:p>
        </p:txBody>
      </p:sp>
    </p:spTree>
    <p:extLst>
      <p:ext uri="{BB962C8B-B14F-4D97-AF65-F5344CB8AC3E}">
        <p14:creationId xmlns:p14="http://schemas.microsoft.com/office/powerpoint/2010/main" val="26307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a:t>
            </a:fld>
            <a:endParaRPr lang="en-US" dirty="0"/>
          </a:p>
        </p:txBody>
      </p:sp>
    </p:spTree>
    <p:extLst>
      <p:ext uri="{BB962C8B-B14F-4D97-AF65-F5344CB8AC3E}">
        <p14:creationId xmlns:p14="http://schemas.microsoft.com/office/powerpoint/2010/main" val="1586745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13</a:t>
            </a:fld>
            <a:endParaRPr lang="en-US" dirty="0"/>
          </a:p>
        </p:txBody>
      </p:sp>
    </p:spTree>
    <p:extLst>
      <p:ext uri="{BB962C8B-B14F-4D97-AF65-F5344CB8AC3E}">
        <p14:creationId xmlns:p14="http://schemas.microsoft.com/office/powerpoint/2010/main" val="409659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14</a:t>
            </a:fld>
            <a:endParaRPr lang="en-US" dirty="0"/>
          </a:p>
        </p:txBody>
      </p:sp>
    </p:spTree>
    <p:extLst>
      <p:ext uri="{BB962C8B-B14F-4D97-AF65-F5344CB8AC3E}">
        <p14:creationId xmlns:p14="http://schemas.microsoft.com/office/powerpoint/2010/main" val="240837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15</a:t>
            </a:fld>
            <a:endParaRPr lang="en-US" dirty="0"/>
          </a:p>
        </p:txBody>
      </p:sp>
    </p:spTree>
    <p:extLst>
      <p:ext uri="{BB962C8B-B14F-4D97-AF65-F5344CB8AC3E}">
        <p14:creationId xmlns:p14="http://schemas.microsoft.com/office/powerpoint/2010/main" val="4252499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16</a:t>
            </a:fld>
            <a:endParaRPr lang="en-US" dirty="0"/>
          </a:p>
        </p:txBody>
      </p:sp>
    </p:spTree>
    <p:extLst>
      <p:ext uri="{BB962C8B-B14F-4D97-AF65-F5344CB8AC3E}">
        <p14:creationId xmlns:p14="http://schemas.microsoft.com/office/powerpoint/2010/main" val="99910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17</a:t>
            </a:fld>
            <a:endParaRPr lang="en-US" dirty="0"/>
          </a:p>
        </p:txBody>
      </p:sp>
    </p:spTree>
    <p:extLst>
      <p:ext uri="{BB962C8B-B14F-4D97-AF65-F5344CB8AC3E}">
        <p14:creationId xmlns:p14="http://schemas.microsoft.com/office/powerpoint/2010/main" val="41436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18</a:t>
            </a:fld>
            <a:endParaRPr lang="en-US" dirty="0"/>
          </a:p>
        </p:txBody>
      </p:sp>
    </p:spTree>
    <p:extLst>
      <p:ext uri="{BB962C8B-B14F-4D97-AF65-F5344CB8AC3E}">
        <p14:creationId xmlns:p14="http://schemas.microsoft.com/office/powerpoint/2010/main" val="1239894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19</a:t>
            </a:fld>
            <a:endParaRPr lang="en-US" dirty="0"/>
          </a:p>
        </p:txBody>
      </p:sp>
    </p:spTree>
    <p:extLst>
      <p:ext uri="{BB962C8B-B14F-4D97-AF65-F5344CB8AC3E}">
        <p14:creationId xmlns:p14="http://schemas.microsoft.com/office/powerpoint/2010/main" val="259354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20</a:t>
            </a:fld>
            <a:endParaRPr lang="en-US" dirty="0"/>
          </a:p>
        </p:txBody>
      </p:sp>
    </p:spTree>
    <p:extLst>
      <p:ext uri="{BB962C8B-B14F-4D97-AF65-F5344CB8AC3E}">
        <p14:creationId xmlns:p14="http://schemas.microsoft.com/office/powerpoint/2010/main" val="2577053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21</a:t>
            </a:fld>
            <a:endParaRPr lang="en-US" dirty="0"/>
          </a:p>
        </p:txBody>
      </p:sp>
    </p:spTree>
    <p:extLst>
      <p:ext uri="{BB962C8B-B14F-4D97-AF65-F5344CB8AC3E}">
        <p14:creationId xmlns:p14="http://schemas.microsoft.com/office/powerpoint/2010/main" val="86836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22</a:t>
            </a:fld>
            <a:endParaRPr lang="en-US" dirty="0"/>
          </a:p>
        </p:txBody>
      </p:sp>
    </p:spTree>
    <p:extLst>
      <p:ext uri="{BB962C8B-B14F-4D97-AF65-F5344CB8AC3E}">
        <p14:creationId xmlns:p14="http://schemas.microsoft.com/office/powerpoint/2010/main" val="369039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a:t>
            </a:fld>
            <a:endParaRPr lang="en-US" dirty="0"/>
          </a:p>
        </p:txBody>
      </p:sp>
    </p:spTree>
    <p:extLst>
      <p:ext uri="{BB962C8B-B14F-4D97-AF65-F5344CB8AC3E}">
        <p14:creationId xmlns:p14="http://schemas.microsoft.com/office/powerpoint/2010/main" val="580025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23</a:t>
            </a:fld>
            <a:endParaRPr lang="en-US" dirty="0"/>
          </a:p>
        </p:txBody>
      </p:sp>
    </p:spTree>
    <p:extLst>
      <p:ext uri="{BB962C8B-B14F-4D97-AF65-F5344CB8AC3E}">
        <p14:creationId xmlns:p14="http://schemas.microsoft.com/office/powerpoint/2010/main" val="2492236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24</a:t>
            </a:fld>
            <a:endParaRPr lang="en-US" dirty="0"/>
          </a:p>
        </p:txBody>
      </p:sp>
    </p:spTree>
    <p:extLst>
      <p:ext uri="{BB962C8B-B14F-4D97-AF65-F5344CB8AC3E}">
        <p14:creationId xmlns:p14="http://schemas.microsoft.com/office/powerpoint/2010/main" val="1251121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25</a:t>
            </a:fld>
            <a:endParaRPr lang="en-US" dirty="0"/>
          </a:p>
        </p:txBody>
      </p:sp>
    </p:spTree>
    <p:extLst>
      <p:ext uri="{BB962C8B-B14F-4D97-AF65-F5344CB8AC3E}">
        <p14:creationId xmlns:p14="http://schemas.microsoft.com/office/powerpoint/2010/main" val="1425729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26</a:t>
            </a:fld>
            <a:endParaRPr lang="en-US" dirty="0"/>
          </a:p>
        </p:txBody>
      </p:sp>
    </p:spTree>
    <p:extLst>
      <p:ext uri="{BB962C8B-B14F-4D97-AF65-F5344CB8AC3E}">
        <p14:creationId xmlns:p14="http://schemas.microsoft.com/office/powerpoint/2010/main" val="3730315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27</a:t>
            </a:fld>
            <a:endParaRPr lang="en-US" dirty="0"/>
          </a:p>
        </p:txBody>
      </p:sp>
    </p:spTree>
    <p:extLst>
      <p:ext uri="{BB962C8B-B14F-4D97-AF65-F5344CB8AC3E}">
        <p14:creationId xmlns:p14="http://schemas.microsoft.com/office/powerpoint/2010/main" val="2247100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28</a:t>
            </a:fld>
            <a:endParaRPr lang="en-US" dirty="0"/>
          </a:p>
        </p:txBody>
      </p:sp>
    </p:spTree>
    <p:extLst>
      <p:ext uri="{BB962C8B-B14F-4D97-AF65-F5344CB8AC3E}">
        <p14:creationId xmlns:p14="http://schemas.microsoft.com/office/powerpoint/2010/main" val="1590750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29</a:t>
            </a:fld>
            <a:endParaRPr lang="en-US" dirty="0"/>
          </a:p>
        </p:txBody>
      </p:sp>
    </p:spTree>
    <p:extLst>
      <p:ext uri="{BB962C8B-B14F-4D97-AF65-F5344CB8AC3E}">
        <p14:creationId xmlns:p14="http://schemas.microsoft.com/office/powerpoint/2010/main" val="64334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30</a:t>
            </a:fld>
            <a:endParaRPr lang="en-US" dirty="0"/>
          </a:p>
        </p:txBody>
      </p:sp>
    </p:spTree>
    <p:extLst>
      <p:ext uri="{BB962C8B-B14F-4D97-AF65-F5344CB8AC3E}">
        <p14:creationId xmlns:p14="http://schemas.microsoft.com/office/powerpoint/2010/main" val="2314863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31</a:t>
            </a:fld>
            <a:endParaRPr lang="en-US" dirty="0"/>
          </a:p>
        </p:txBody>
      </p:sp>
    </p:spTree>
    <p:extLst>
      <p:ext uri="{BB962C8B-B14F-4D97-AF65-F5344CB8AC3E}">
        <p14:creationId xmlns:p14="http://schemas.microsoft.com/office/powerpoint/2010/main" val="411266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32</a:t>
            </a:fld>
            <a:endParaRPr lang="en-US" dirty="0"/>
          </a:p>
        </p:txBody>
      </p:sp>
    </p:spTree>
    <p:extLst>
      <p:ext uri="{BB962C8B-B14F-4D97-AF65-F5344CB8AC3E}">
        <p14:creationId xmlns:p14="http://schemas.microsoft.com/office/powerpoint/2010/main" val="379991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6</a:t>
            </a:fld>
            <a:endParaRPr lang="en-US" dirty="0"/>
          </a:p>
        </p:txBody>
      </p:sp>
    </p:spTree>
    <p:extLst>
      <p:ext uri="{BB962C8B-B14F-4D97-AF65-F5344CB8AC3E}">
        <p14:creationId xmlns:p14="http://schemas.microsoft.com/office/powerpoint/2010/main" val="1605758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33</a:t>
            </a:fld>
            <a:endParaRPr lang="en-US" dirty="0"/>
          </a:p>
        </p:txBody>
      </p:sp>
    </p:spTree>
    <p:extLst>
      <p:ext uri="{BB962C8B-B14F-4D97-AF65-F5344CB8AC3E}">
        <p14:creationId xmlns:p14="http://schemas.microsoft.com/office/powerpoint/2010/main" val="3731235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34</a:t>
            </a:fld>
            <a:endParaRPr lang="en-US" dirty="0"/>
          </a:p>
        </p:txBody>
      </p:sp>
    </p:spTree>
    <p:extLst>
      <p:ext uri="{BB962C8B-B14F-4D97-AF65-F5344CB8AC3E}">
        <p14:creationId xmlns:p14="http://schemas.microsoft.com/office/powerpoint/2010/main" val="3758556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35</a:t>
            </a:fld>
            <a:endParaRPr lang="en-US" dirty="0"/>
          </a:p>
        </p:txBody>
      </p:sp>
    </p:spTree>
    <p:extLst>
      <p:ext uri="{BB962C8B-B14F-4D97-AF65-F5344CB8AC3E}">
        <p14:creationId xmlns:p14="http://schemas.microsoft.com/office/powerpoint/2010/main" val="1421191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36</a:t>
            </a:fld>
            <a:endParaRPr lang="en-US" dirty="0"/>
          </a:p>
        </p:txBody>
      </p:sp>
    </p:spTree>
    <p:extLst>
      <p:ext uri="{BB962C8B-B14F-4D97-AF65-F5344CB8AC3E}">
        <p14:creationId xmlns:p14="http://schemas.microsoft.com/office/powerpoint/2010/main" val="916067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37</a:t>
            </a:fld>
            <a:endParaRPr lang="en-US" dirty="0"/>
          </a:p>
        </p:txBody>
      </p:sp>
    </p:spTree>
    <p:extLst>
      <p:ext uri="{BB962C8B-B14F-4D97-AF65-F5344CB8AC3E}">
        <p14:creationId xmlns:p14="http://schemas.microsoft.com/office/powerpoint/2010/main" val="687478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38</a:t>
            </a:fld>
            <a:endParaRPr lang="en-US" dirty="0"/>
          </a:p>
        </p:txBody>
      </p:sp>
    </p:spTree>
    <p:extLst>
      <p:ext uri="{BB962C8B-B14F-4D97-AF65-F5344CB8AC3E}">
        <p14:creationId xmlns:p14="http://schemas.microsoft.com/office/powerpoint/2010/main" val="1660654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39</a:t>
            </a:fld>
            <a:endParaRPr lang="en-US" dirty="0"/>
          </a:p>
        </p:txBody>
      </p:sp>
    </p:spTree>
    <p:extLst>
      <p:ext uri="{BB962C8B-B14F-4D97-AF65-F5344CB8AC3E}">
        <p14:creationId xmlns:p14="http://schemas.microsoft.com/office/powerpoint/2010/main" val="3539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40</a:t>
            </a:fld>
            <a:endParaRPr lang="en-US" dirty="0"/>
          </a:p>
        </p:txBody>
      </p:sp>
    </p:spTree>
    <p:extLst>
      <p:ext uri="{BB962C8B-B14F-4D97-AF65-F5344CB8AC3E}">
        <p14:creationId xmlns:p14="http://schemas.microsoft.com/office/powerpoint/2010/main" val="3155942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41</a:t>
            </a:fld>
            <a:endParaRPr lang="en-US" dirty="0"/>
          </a:p>
        </p:txBody>
      </p:sp>
    </p:spTree>
    <p:extLst>
      <p:ext uri="{BB962C8B-B14F-4D97-AF65-F5344CB8AC3E}">
        <p14:creationId xmlns:p14="http://schemas.microsoft.com/office/powerpoint/2010/main" val="3682173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42</a:t>
            </a:fld>
            <a:endParaRPr lang="en-US" dirty="0"/>
          </a:p>
        </p:txBody>
      </p:sp>
    </p:spTree>
    <p:extLst>
      <p:ext uri="{BB962C8B-B14F-4D97-AF65-F5344CB8AC3E}">
        <p14:creationId xmlns:p14="http://schemas.microsoft.com/office/powerpoint/2010/main" val="152072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7</a:t>
            </a:fld>
            <a:endParaRPr lang="en-US" dirty="0"/>
          </a:p>
        </p:txBody>
      </p:sp>
    </p:spTree>
    <p:extLst>
      <p:ext uri="{BB962C8B-B14F-4D97-AF65-F5344CB8AC3E}">
        <p14:creationId xmlns:p14="http://schemas.microsoft.com/office/powerpoint/2010/main" val="3975815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43</a:t>
            </a:fld>
            <a:endParaRPr lang="en-US" dirty="0"/>
          </a:p>
        </p:txBody>
      </p:sp>
    </p:spTree>
    <p:extLst>
      <p:ext uri="{BB962C8B-B14F-4D97-AF65-F5344CB8AC3E}">
        <p14:creationId xmlns:p14="http://schemas.microsoft.com/office/powerpoint/2010/main" val="1976269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44</a:t>
            </a:fld>
            <a:endParaRPr lang="en-US" dirty="0"/>
          </a:p>
        </p:txBody>
      </p:sp>
    </p:spTree>
    <p:extLst>
      <p:ext uri="{BB962C8B-B14F-4D97-AF65-F5344CB8AC3E}">
        <p14:creationId xmlns:p14="http://schemas.microsoft.com/office/powerpoint/2010/main" val="1833781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45</a:t>
            </a:fld>
            <a:endParaRPr lang="en-US" dirty="0"/>
          </a:p>
        </p:txBody>
      </p:sp>
    </p:spTree>
    <p:extLst>
      <p:ext uri="{BB962C8B-B14F-4D97-AF65-F5344CB8AC3E}">
        <p14:creationId xmlns:p14="http://schemas.microsoft.com/office/powerpoint/2010/main" val="3260681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46</a:t>
            </a:fld>
            <a:endParaRPr lang="en-US" dirty="0"/>
          </a:p>
        </p:txBody>
      </p:sp>
    </p:spTree>
    <p:extLst>
      <p:ext uri="{BB962C8B-B14F-4D97-AF65-F5344CB8AC3E}">
        <p14:creationId xmlns:p14="http://schemas.microsoft.com/office/powerpoint/2010/main" val="127997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47</a:t>
            </a:fld>
            <a:endParaRPr lang="en-US" dirty="0"/>
          </a:p>
        </p:txBody>
      </p:sp>
    </p:spTree>
    <p:extLst>
      <p:ext uri="{BB962C8B-B14F-4D97-AF65-F5344CB8AC3E}">
        <p14:creationId xmlns:p14="http://schemas.microsoft.com/office/powerpoint/2010/main" val="1898435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48</a:t>
            </a:fld>
            <a:endParaRPr lang="en-US" dirty="0"/>
          </a:p>
        </p:txBody>
      </p:sp>
    </p:spTree>
    <p:extLst>
      <p:ext uri="{BB962C8B-B14F-4D97-AF65-F5344CB8AC3E}">
        <p14:creationId xmlns:p14="http://schemas.microsoft.com/office/powerpoint/2010/main" val="2211118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49</a:t>
            </a:fld>
            <a:endParaRPr lang="en-US" dirty="0"/>
          </a:p>
        </p:txBody>
      </p:sp>
    </p:spTree>
    <p:extLst>
      <p:ext uri="{BB962C8B-B14F-4D97-AF65-F5344CB8AC3E}">
        <p14:creationId xmlns:p14="http://schemas.microsoft.com/office/powerpoint/2010/main" val="4169449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51</a:t>
            </a:fld>
            <a:endParaRPr lang="en-US" dirty="0"/>
          </a:p>
        </p:txBody>
      </p:sp>
    </p:spTree>
    <p:extLst>
      <p:ext uri="{BB962C8B-B14F-4D97-AF65-F5344CB8AC3E}">
        <p14:creationId xmlns:p14="http://schemas.microsoft.com/office/powerpoint/2010/main" val="3982144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52</a:t>
            </a:fld>
            <a:endParaRPr lang="en-US" dirty="0"/>
          </a:p>
        </p:txBody>
      </p:sp>
    </p:spTree>
    <p:extLst>
      <p:ext uri="{BB962C8B-B14F-4D97-AF65-F5344CB8AC3E}">
        <p14:creationId xmlns:p14="http://schemas.microsoft.com/office/powerpoint/2010/main" val="2420225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53</a:t>
            </a:fld>
            <a:endParaRPr lang="en-US" dirty="0"/>
          </a:p>
        </p:txBody>
      </p:sp>
    </p:spTree>
    <p:extLst>
      <p:ext uri="{BB962C8B-B14F-4D97-AF65-F5344CB8AC3E}">
        <p14:creationId xmlns:p14="http://schemas.microsoft.com/office/powerpoint/2010/main" val="120100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8</a:t>
            </a:fld>
            <a:endParaRPr lang="en-US" dirty="0"/>
          </a:p>
        </p:txBody>
      </p:sp>
    </p:spTree>
    <p:extLst>
      <p:ext uri="{BB962C8B-B14F-4D97-AF65-F5344CB8AC3E}">
        <p14:creationId xmlns:p14="http://schemas.microsoft.com/office/powerpoint/2010/main" val="687970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54</a:t>
            </a:fld>
            <a:endParaRPr lang="en-US" dirty="0"/>
          </a:p>
        </p:txBody>
      </p:sp>
    </p:spTree>
    <p:extLst>
      <p:ext uri="{BB962C8B-B14F-4D97-AF65-F5344CB8AC3E}">
        <p14:creationId xmlns:p14="http://schemas.microsoft.com/office/powerpoint/2010/main" val="3992225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55</a:t>
            </a:fld>
            <a:endParaRPr lang="en-US" dirty="0"/>
          </a:p>
        </p:txBody>
      </p:sp>
    </p:spTree>
    <p:extLst>
      <p:ext uri="{BB962C8B-B14F-4D97-AF65-F5344CB8AC3E}">
        <p14:creationId xmlns:p14="http://schemas.microsoft.com/office/powerpoint/2010/main" val="2373404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56</a:t>
            </a:fld>
            <a:endParaRPr lang="en-US" dirty="0"/>
          </a:p>
        </p:txBody>
      </p:sp>
    </p:spTree>
    <p:extLst>
      <p:ext uri="{BB962C8B-B14F-4D97-AF65-F5344CB8AC3E}">
        <p14:creationId xmlns:p14="http://schemas.microsoft.com/office/powerpoint/2010/main" val="3372795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57</a:t>
            </a:fld>
            <a:endParaRPr lang="en-US" dirty="0"/>
          </a:p>
        </p:txBody>
      </p:sp>
    </p:spTree>
    <p:extLst>
      <p:ext uri="{BB962C8B-B14F-4D97-AF65-F5344CB8AC3E}">
        <p14:creationId xmlns:p14="http://schemas.microsoft.com/office/powerpoint/2010/main" val="684597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58</a:t>
            </a:fld>
            <a:endParaRPr lang="en-US" dirty="0"/>
          </a:p>
        </p:txBody>
      </p:sp>
    </p:spTree>
    <p:extLst>
      <p:ext uri="{BB962C8B-B14F-4D97-AF65-F5344CB8AC3E}">
        <p14:creationId xmlns:p14="http://schemas.microsoft.com/office/powerpoint/2010/main" val="4270940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9</a:t>
            </a:fld>
            <a:endParaRPr lang="en-US" dirty="0"/>
          </a:p>
        </p:txBody>
      </p:sp>
    </p:spTree>
    <p:extLst>
      <p:ext uri="{BB962C8B-B14F-4D97-AF65-F5344CB8AC3E}">
        <p14:creationId xmlns:p14="http://schemas.microsoft.com/office/powerpoint/2010/main" val="208742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10</a:t>
            </a:fld>
            <a:endParaRPr lang="en-US" dirty="0"/>
          </a:p>
        </p:txBody>
      </p:sp>
    </p:spTree>
    <p:extLst>
      <p:ext uri="{BB962C8B-B14F-4D97-AF65-F5344CB8AC3E}">
        <p14:creationId xmlns:p14="http://schemas.microsoft.com/office/powerpoint/2010/main" val="1602303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11</a:t>
            </a:fld>
            <a:endParaRPr lang="en-US" dirty="0"/>
          </a:p>
        </p:txBody>
      </p:sp>
    </p:spTree>
    <p:extLst>
      <p:ext uri="{BB962C8B-B14F-4D97-AF65-F5344CB8AC3E}">
        <p14:creationId xmlns:p14="http://schemas.microsoft.com/office/powerpoint/2010/main" val="183897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073E54-D085-4E2E-B9A5-A53D7E51940E}" type="slidenum">
              <a:rPr lang="en-US" smtClean="0"/>
              <a:t>12</a:t>
            </a:fld>
            <a:endParaRPr lang="en-US" dirty="0"/>
          </a:p>
        </p:txBody>
      </p:sp>
    </p:spTree>
    <p:extLst>
      <p:ext uri="{BB962C8B-B14F-4D97-AF65-F5344CB8AC3E}">
        <p14:creationId xmlns:p14="http://schemas.microsoft.com/office/powerpoint/2010/main" val="140867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826372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 and One-column</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34037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and Double-numbered</a:t>
            </a:r>
          </a:p>
          <a:p>
            <a:pPr lvl="0"/>
            <a:r>
              <a:rPr lang="en-US" dirty="0"/>
              <a:t>1.2	It is Two-column </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2051878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Two-Column (2 Boxes) and Double-numbered</a:t>
            </a:r>
          </a:p>
          <a:p>
            <a:pPr lvl="0"/>
            <a:r>
              <a:rPr lang="en-US" dirty="0"/>
              <a:t>1.2	It is Two-column </a:t>
            </a:r>
          </a:p>
          <a:p>
            <a:pPr lvl="0"/>
            <a:r>
              <a:rPr lang="en-US" dirty="0"/>
              <a:t>1.3	This Outline Has No Sub-lists</a:t>
            </a:r>
          </a:p>
          <a:p>
            <a:pPr lvl="0"/>
            <a:r>
              <a:rPr lang="en-US" dirty="0"/>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1.5	The Outline Slide Has a Footer</a:t>
            </a:r>
          </a:p>
          <a:p>
            <a:pPr lvl="0"/>
            <a:r>
              <a:rPr lang="en-US" dirty="0"/>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dirty="0"/>
              <a:t>1.10	Another Heading</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8"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41006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520700" indent="-508000">
              <a:spcBef>
                <a:spcPts val="2000"/>
              </a:spcBef>
              <a:buNone/>
              <a:tabLst/>
              <a:defRPr sz="2800"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with No Numbers</a:t>
            </a:r>
          </a:p>
          <a:p>
            <a:pPr lvl="1"/>
            <a:r>
              <a:rPr lang="en-US" b="0" i="0" dirty="0">
                <a:latin typeface="Source Sans Pro" charset="0"/>
                <a:ea typeface="Source Sans Pro" charset="0"/>
                <a:cs typeface="Source Sans Pro" charset="0"/>
              </a:rPr>
              <a:t>Learning Objectives</a:t>
            </a:r>
          </a:p>
          <a:p>
            <a:pPr lvl="2"/>
            <a:r>
              <a:rPr lang="en-US" dirty="0"/>
              <a:t>Describe what racial &amp; ethnic group make up Latin America.</a:t>
            </a:r>
          </a:p>
          <a:p>
            <a:pPr lvl="2"/>
            <a:r>
              <a:rPr lang="en-US" dirty="0"/>
              <a:t>Explain Latin American agricultural systems.</a:t>
            </a:r>
          </a:p>
          <a:p>
            <a:pPr lvl="2"/>
            <a:r>
              <a:rPr lang="en-US" dirty="0"/>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6" name="Title 1"/>
          <p:cNvSpPr>
            <a:spLocks noGrp="1"/>
          </p:cNvSpPr>
          <p:nvPr>
            <p:ph type="title"/>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endParaRPr lang="en-US" dirty="0"/>
          </a:p>
        </p:txBody>
      </p:sp>
    </p:spTree>
    <p:extLst>
      <p:ext uri="{BB962C8B-B14F-4D97-AF65-F5344CB8AC3E}">
        <p14:creationId xmlns:p14="http://schemas.microsoft.com/office/powerpoint/2010/main" val="19563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Version A">
    <p:spTree>
      <p:nvGrpSpPr>
        <p:cNvPr id="1" name=""/>
        <p:cNvGrpSpPr/>
        <p:nvPr/>
      </p:nvGrpSpPr>
      <p:grpSpPr>
        <a:xfrm>
          <a:off x="0" y="0"/>
          <a:ext cx="0" cy="0"/>
          <a:chOff x="0" y="0"/>
          <a:chExt cx="0" cy="0"/>
        </a:xfrm>
      </p:grpSpPr>
      <p:sp>
        <p:nvSpPr>
          <p:cNvPr id="15"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smtClean="0">
                <a:latin typeface="Source Sans Pro" charset="0"/>
                <a:ea typeface="Source Sans Pro" charset="0"/>
                <a:cs typeface="Source Sans Pro" charset="0"/>
              </a:rPr>
              <a:t>Learning Objectives</a:t>
            </a:r>
            <a:endParaRPr lang="en-US" dirty="0"/>
          </a:p>
        </p:txBody>
      </p:sp>
      <p:sp>
        <p:nvSpPr>
          <p:cNvPr id="9" name="LONL"/>
          <p:cNvSpPr>
            <a:spLocks noGrp="1"/>
          </p:cNvSpPr>
          <p:nvPr>
            <p:ph sz="quarter" idx="16"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6" name="Slide Number Placeholder 5"/>
          <p:cNvSpPr>
            <a:spLocks noGrp="1"/>
          </p:cNvSpPr>
          <p:nvPr>
            <p:ph type="sldNum" sz="quarter" idx="12"/>
          </p:nvPr>
        </p:nvSpPr>
        <p:spPr>
          <a:xfrm>
            <a:off x="6457950" y="6356350"/>
            <a:ext cx="2381250" cy="365125"/>
          </a:xfrm>
          <a:prstGeom prst="rect">
            <a:avLst/>
          </a:prstGeom>
        </p:spPr>
        <p:txBody>
          <a:bodyPr/>
          <a:lstStyle/>
          <a:p>
            <a:fld id="{957104EA-F2AF-1046-9253-EE8D978719B5}" type="slidenum">
              <a:rPr lang="en-US" smtClean="0"/>
              <a:t>‹#›</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188232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Version B">
    <p:spTree>
      <p:nvGrpSpPr>
        <p:cNvPr id="1" name=""/>
        <p:cNvGrpSpPr/>
        <p:nvPr/>
      </p:nvGrpSpPr>
      <p:grpSpPr>
        <a:xfrm>
          <a:off x="0" y="0"/>
          <a:ext cx="0" cy="0"/>
          <a:chOff x="0" y="0"/>
          <a:chExt cx="0" cy="0"/>
        </a:xfrm>
      </p:grpSpPr>
      <p:sp>
        <p:nvSpPr>
          <p:cNvPr id="7" name="LOBL"/>
          <p:cNvSpPr>
            <a:spLocks noGrp="1"/>
          </p:cNvSpPr>
          <p:nvPr>
            <p:ph sz="quarter" idx="16" hasCustomPrompt="1"/>
          </p:nvPr>
        </p:nvSpPr>
        <p:spPr>
          <a:xfrm>
            <a:off x="304800" y="1752600"/>
            <a:ext cx="8534400" cy="4495800"/>
          </a:xfrm>
          <a:prstGeom prst="rect">
            <a:avLst/>
          </a:prstGeom>
        </p:spPr>
        <p:txBody>
          <a:bodyPr/>
          <a:lstStyle>
            <a:lvl1pPr marL="292608" indent="-292608">
              <a:buClr>
                <a:schemeClr val="accent2"/>
              </a:buClr>
              <a:buFont typeface="Arial" charset="0"/>
              <a:buChar char="•"/>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Explain the time value of money and why it is so important in the field of finance.</a:t>
            </a:r>
          </a:p>
          <a:p>
            <a:pPr lvl="0"/>
            <a:r>
              <a:rPr lang="en-US" dirty="0"/>
              <a:t>Explain the concept of future value, including the meaning of the terms principal, simple interest, and compound interest.</a:t>
            </a:r>
          </a:p>
          <a:p>
            <a:pPr lvl="0"/>
            <a:r>
              <a:rPr lang="en-US" dirty="0"/>
              <a:t>Explain the concept of present value, how it relates to future value, and is used to make business decisions.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12" name="Title"/>
          <p:cNvSpPr>
            <a:spLocks noGrp="1"/>
          </p:cNvSpPr>
          <p:nvPr>
            <p:ph type="title" hasCustomPrompt="1"/>
          </p:nvPr>
        </p:nvSpPr>
        <p:spPr>
          <a:xfrm>
            <a:off x="304800" y="762001"/>
            <a:ext cx="8534400" cy="990600"/>
          </a:xfrm>
          <a:prstGeom prst="rect">
            <a:avLst/>
          </a:prstGeom>
        </p:spPr>
        <p:txBody>
          <a:bodyPr anchor="t"/>
          <a:lstStyle>
            <a:lvl1pPr>
              <a:defRPr sz="4400">
                <a:solidFill>
                  <a:schemeClr val="accent2"/>
                </a:solidFill>
                <a:latin typeface="Calibri" panose="020F0502020204030204" pitchFamily="34" charset="0"/>
                <a:cs typeface="Calibri" panose="020F0502020204030204" pitchFamily="34" charset="0"/>
              </a:defRPr>
            </a:lvl1pPr>
          </a:lstStyle>
          <a:p>
            <a:pPr lvl="0"/>
            <a:r>
              <a:rPr lang="en-US" sz="4000" b="0" i="0" dirty="0">
                <a:latin typeface="Source Sans Pro" charset="0"/>
                <a:ea typeface="Source Sans Pro" charset="0"/>
                <a:cs typeface="Source Sans Pro" charset="0"/>
              </a:rPr>
              <a:t>Learning Objectives</a:t>
            </a:r>
            <a:endParaRPr lang="en-US" dirty="0"/>
          </a:p>
        </p:txBody>
      </p:sp>
    </p:spTree>
    <p:extLst>
      <p:ext uri="{BB962C8B-B14F-4D97-AF65-F5344CB8AC3E}">
        <p14:creationId xmlns:p14="http://schemas.microsoft.com/office/powerpoint/2010/main" val="81771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Check Question (1of 2)">
    <p:spTree>
      <p:nvGrpSpPr>
        <p:cNvPr id="1" name=""/>
        <p:cNvGrpSpPr/>
        <p:nvPr/>
      </p:nvGrpSpPr>
      <p:grpSpPr>
        <a:xfrm>
          <a:off x="0" y="0"/>
          <a:ext cx="0" cy="0"/>
          <a:chOff x="0" y="0"/>
          <a:chExt cx="0" cy="0"/>
        </a:xfrm>
      </p:grpSpPr>
      <p:sp>
        <p:nvSpPr>
          <p:cNvPr id="8" name="Question"/>
          <p:cNvSpPr>
            <a:spLocks noGrp="1"/>
          </p:cNvSpPr>
          <p:nvPr>
            <p:ph sz="quarter" idx="15" hasCustomPrompt="1"/>
          </p:nvPr>
        </p:nvSpPr>
        <p:spPr>
          <a:xfrm>
            <a:off x="304800" y="1752600"/>
            <a:ext cx="8534400" cy="4419600"/>
          </a:xfrm>
          <a:prstGeom prst="rect">
            <a:avLst/>
          </a:prstGeom>
        </p:spPr>
        <p:txBody>
          <a:bodyPr/>
          <a:lstStyle>
            <a:lvl1pPr marL="0" indent="0">
              <a:spcBef>
                <a:spcPts val="1000"/>
              </a:spcBef>
              <a:buNone/>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Clr>
                <a:schemeClr val="accent2"/>
              </a:buClr>
              <a:buFont typeface="+mj-lt"/>
              <a:buAutoNum type="alphaLcPeriod"/>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Companies record events that change their financial statements in the period in which events occur, even if cash was not exchanged.</a:t>
            </a:r>
          </a:p>
          <a:p>
            <a:pPr lvl="1"/>
            <a:r>
              <a:rPr lang="en-US" dirty="0"/>
              <a:t>Companies recognize revenue in the period in which the performance obligation is satisfied.</a:t>
            </a:r>
          </a:p>
          <a:p>
            <a:pPr lvl="1"/>
            <a:r>
              <a:rPr lang="en-US" dirty="0"/>
              <a:t>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14" name="Title 13"/>
          <p:cNvSpPr>
            <a:spLocks noGrp="1"/>
          </p:cNvSpPr>
          <p:nvPr>
            <p:ph type="title" hasCustomPrompt="1"/>
          </p:nvPr>
        </p:nvSpPr>
        <p:spPr>
          <a:xfrm>
            <a:off x="304800" y="762001"/>
            <a:ext cx="8534400" cy="646331"/>
          </a:xfrm>
          <a:prstGeom prst="rect">
            <a:avLst/>
          </a:prstGeom>
        </p:spPr>
        <p:txBody>
          <a:bodyPr>
            <a:spAutoFit/>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Periodicity Assumption</a:t>
            </a:r>
          </a:p>
        </p:txBody>
      </p:sp>
    </p:spTree>
    <p:extLst>
      <p:ext uri="{BB962C8B-B14F-4D97-AF65-F5344CB8AC3E}">
        <p14:creationId xmlns:p14="http://schemas.microsoft.com/office/powerpoint/2010/main" val="81243813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Check Question (2of 2)">
    <p:spTree>
      <p:nvGrpSpPr>
        <p:cNvPr id="1" name=""/>
        <p:cNvGrpSpPr/>
        <p:nvPr/>
      </p:nvGrpSpPr>
      <p:grpSpPr>
        <a:xfrm>
          <a:off x="0" y="0"/>
          <a:ext cx="0" cy="0"/>
          <a:chOff x="0" y="0"/>
          <a:chExt cx="0" cy="0"/>
        </a:xfrm>
      </p:grpSpPr>
      <p:sp>
        <p:nvSpPr>
          <p:cNvPr id="12" name="Question"/>
          <p:cNvSpPr>
            <a:spLocks noGrp="1"/>
          </p:cNvSpPr>
          <p:nvPr>
            <p:ph sz="quarter" idx="15" hasCustomPrompt="1"/>
          </p:nvPr>
        </p:nvSpPr>
        <p:spPr>
          <a:xfrm>
            <a:off x="304800" y="1752600"/>
            <a:ext cx="8534400" cy="4419600"/>
          </a:xfrm>
          <a:prstGeom prst="rect">
            <a:avLst/>
          </a:prstGeom>
        </p:spPr>
        <p:txBody>
          <a:bodyPr/>
          <a:lstStyle>
            <a:lvl1pPr marL="12700" indent="0">
              <a:spcBef>
                <a:spcPts val="1000"/>
              </a:spcBef>
              <a:buNone/>
              <a:tabLst/>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None/>
              <a:tabLst/>
              <a:defRPr sz="28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803275" indent="-790575">
              <a:buNone/>
              <a:tabLst/>
              <a:defRPr sz="2800" b="0" i="0">
                <a:latin typeface="Calibri" panose="020F0502020204030204" pitchFamily="34" charset="0"/>
                <a:ea typeface="Calibri" panose="020F0502020204030204" pitchFamily="34" charset="0"/>
                <a:cs typeface="Calibri" panose="020F0502020204030204" pitchFamily="34" charset="0"/>
              </a:defRPr>
            </a:lvl3pPr>
          </a:lstStyle>
          <a:p>
            <a:pPr lvl="0"/>
            <a:r>
              <a:rPr lang="en-US" b="0" i="0" dirty="0">
                <a:latin typeface="Source Sans Pro" charset="0"/>
                <a:ea typeface="Source Sans Pro" charset="0"/>
                <a:cs typeface="Source Sans Pro" charset="0"/>
              </a:rPr>
              <a:t>Which one of these statements about the accrual basis of accounting is false?</a:t>
            </a:r>
          </a:p>
          <a:p>
            <a:pPr lvl="1"/>
            <a:r>
              <a:rPr lang="en-US" dirty="0"/>
              <a:t>a.	Companies record events that change their financial statements in the period in which events occur, even if cash was not exchanged.</a:t>
            </a:r>
          </a:p>
          <a:p>
            <a:pPr lvl="2"/>
            <a:r>
              <a:rPr lang="en-US" dirty="0"/>
              <a:t>✔️b.	Companies recognize revenue in the period in which the performance obligation is satisfied.</a:t>
            </a:r>
          </a:p>
          <a:p>
            <a:pPr lvl="1"/>
            <a:r>
              <a:rPr lang="en-US" dirty="0"/>
              <a:t>c.	This basis is accord with generally accepted accounting principles.</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18" name="Title"/>
          <p:cNvSpPr>
            <a:spLocks noGrp="1"/>
          </p:cNvSpPr>
          <p:nvPr>
            <p:ph sz="quarter" idx="16"/>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5239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Term: Version A">
    <p:spTree>
      <p:nvGrpSpPr>
        <p:cNvPr id="1" name=""/>
        <p:cNvGrpSpPr/>
        <p:nvPr/>
      </p:nvGrpSpPr>
      <p:grpSpPr>
        <a:xfrm>
          <a:off x="0" y="0"/>
          <a:ext cx="0" cy="0"/>
          <a:chOff x="0" y="0"/>
          <a:chExt cx="0" cy="0"/>
        </a:xfrm>
      </p:grpSpPr>
      <p:sp>
        <p:nvSpPr>
          <p:cNvPr id="16" name="Title"/>
          <p:cNvSpPr>
            <a:spLocks noGrp="1"/>
          </p:cNvSpPr>
          <p:nvPr>
            <p:ph sz="quarter" idx="17" hasCustomPrompt="1"/>
          </p:nvPr>
        </p:nvSpPr>
        <p:spPr>
          <a:xfrm>
            <a:off x="304800" y="762000"/>
            <a:ext cx="8534400" cy="9906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Language</a:t>
            </a:r>
          </a:p>
        </p:txBody>
      </p:sp>
      <p:sp>
        <p:nvSpPr>
          <p:cNvPr id="7" name="Definition of Key Term"/>
          <p:cNvSpPr>
            <a:spLocks noGrp="1"/>
          </p:cNvSpPr>
          <p:nvPr>
            <p:ph sz="quarter" idx="15" hasCustomPrompt="1"/>
          </p:nvPr>
        </p:nvSpPr>
        <p:spPr>
          <a:xfrm>
            <a:off x="304800" y="1752600"/>
            <a:ext cx="8534400" cy="4114800"/>
          </a:xfrm>
          <a:prstGeom prst="rect">
            <a:avLst/>
          </a:prstGeom>
        </p:spPr>
        <p:txBody>
          <a:bodyPr/>
          <a:lstStyle>
            <a:lvl1pPr marL="292608" indent="-292608">
              <a:spcBef>
                <a:spcPts val="1000"/>
              </a:spcBef>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Form of communication using sounds and symbols combined according to specified rules</a:t>
            </a:r>
          </a:p>
        </p:txBody>
      </p:sp>
      <p:sp>
        <p:nvSpPr>
          <p:cNvPr id="9" name="Media LInk"/>
          <p:cNvSpPr>
            <a:spLocks noGrp="1"/>
          </p:cNvSpPr>
          <p:nvPr>
            <p:ph sz="quarter" idx="16" hasCustomPrompt="1"/>
          </p:nvPr>
        </p:nvSpPr>
        <p:spPr>
          <a:xfrm>
            <a:off x="304800" y="5867400"/>
            <a:ext cx="8534400" cy="609600"/>
          </a:xfrm>
          <a:prstGeom prst="rect">
            <a:avLst/>
          </a:prstGeom>
        </p:spPr>
        <p:txBody>
          <a:bodyPr/>
          <a:lstStyle>
            <a:lvl1pPr marL="0" indent="0" algn="r">
              <a:buNone/>
              <a:defRPr sz="2200" b="0" i="0" baseline="0">
                <a:latin typeface="Calibri" panose="020F0502020204030204" pitchFamily="34" charset="0"/>
                <a:ea typeface="Calibri" panose="020F0502020204030204" pitchFamily="34" charset="0"/>
                <a:cs typeface="Calibri" panose="020F0502020204030204" pitchFamily="34" charset="0"/>
              </a:defRPr>
            </a:lvl1pPr>
            <a:lvl2pPr algn="r">
              <a:defRPr/>
            </a:lvl2pPr>
            <a:lvl3pPr algn="r">
              <a:defRPr/>
            </a:lvl3pPr>
            <a:lvl4pPr algn="r">
              <a:defRPr/>
            </a:lvl4pPr>
            <a:lvl5pPr algn="r">
              <a:defRPr/>
            </a:lvl5pPr>
          </a:lstStyle>
          <a:p>
            <a:pPr lvl="0"/>
            <a:r>
              <a:rPr lang="en-US" dirty="0"/>
              <a:t>Media link placeholder</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70060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erm: Version B">
    <p:spTree>
      <p:nvGrpSpPr>
        <p:cNvPr id="1" name=""/>
        <p:cNvGrpSpPr/>
        <p:nvPr/>
      </p:nvGrpSpPr>
      <p:grpSpPr>
        <a:xfrm>
          <a:off x="0" y="0"/>
          <a:ext cx="0" cy="0"/>
          <a:chOff x="0" y="0"/>
          <a:chExt cx="0" cy="0"/>
        </a:xfrm>
      </p:grpSpPr>
      <p:sp>
        <p:nvSpPr>
          <p:cNvPr id="12" name="Title"/>
          <p:cNvSpPr>
            <a:spLocks noGrp="1"/>
          </p:cNvSpPr>
          <p:nvPr>
            <p:ph sz="quarter" idx="16" hasCustomPrompt="1"/>
          </p:nvPr>
        </p:nvSpPr>
        <p:spPr>
          <a:xfrm>
            <a:off x="304800" y="838201"/>
            <a:ext cx="8534400" cy="1066800"/>
          </a:xfrm>
          <a:prstGeom prst="rect">
            <a:avLst/>
          </a:prstGeom>
        </p:spPr>
        <p:txBody>
          <a:bodyPr/>
          <a:lstStyle>
            <a:lvl1pPr marL="0" indent="0">
              <a:buNone/>
              <a:defRPr sz="4000" b="0"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Anatomy and Physiology Defined</a:t>
            </a:r>
          </a:p>
        </p:txBody>
      </p:sp>
      <p:sp>
        <p:nvSpPr>
          <p:cNvPr id="7" name="Definition of Key Term"/>
          <p:cNvSpPr>
            <a:spLocks noGrp="1"/>
          </p:cNvSpPr>
          <p:nvPr>
            <p:ph sz="quarter" idx="15" hasCustomPrompt="1"/>
          </p:nvPr>
        </p:nvSpPr>
        <p:spPr>
          <a:xfrm>
            <a:off x="304800" y="1905000"/>
            <a:ext cx="8534400" cy="3962400"/>
          </a:xfrm>
          <a:prstGeom prst="rect">
            <a:avLst/>
          </a:prstGeom>
        </p:spPr>
        <p:txBody>
          <a:bodyPr/>
          <a:lstStyle>
            <a:lvl1pPr marL="292608" indent="-292608">
              <a:spcBef>
                <a:spcPts val="1000"/>
              </a:spcBef>
              <a:buClr>
                <a:schemeClr val="accent2"/>
              </a:buClr>
              <a:buFont typeface="Arial" charset="0"/>
              <a:buChar char="•"/>
              <a:defRPr sz="3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dirty="0"/>
              <a:t>Anatomy is the science of structure and the relationships among structures.</a:t>
            </a:r>
          </a:p>
          <a:p>
            <a:pPr lvl="0"/>
            <a:r>
              <a:rPr lang="en-US" dirty="0"/>
              <a:t>Physiology is the science of body functions, that is, how the body parts work.</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662271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1064232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for Figure">
    <p:spTree>
      <p:nvGrpSpPr>
        <p:cNvPr id="1" name=""/>
        <p:cNvGrpSpPr/>
        <p:nvPr/>
      </p:nvGrpSpPr>
      <p:grpSpPr>
        <a:xfrm>
          <a:off x="0" y="0"/>
          <a:ext cx="0" cy="0"/>
          <a:chOff x="0" y="0"/>
          <a:chExt cx="0" cy="0"/>
        </a:xfrm>
      </p:grpSpPr>
      <p:sp>
        <p:nvSpPr>
          <p:cNvPr id="7" name="Content"/>
          <p:cNvSpPr>
            <a:spLocks noGrp="1"/>
          </p:cNvSpPr>
          <p:nvPr>
            <p:ph sz="quarter" idx="15" hasCustomPrompt="1"/>
          </p:nvPr>
        </p:nvSpPr>
        <p:spPr>
          <a:xfrm>
            <a:off x="304800" y="5029200"/>
            <a:ext cx="8534400" cy="1143000"/>
          </a:xfrm>
          <a:prstGeom prst="rect">
            <a:avLst/>
          </a:prstGeom>
        </p:spPr>
        <p:txBody>
          <a:bodyPr/>
          <a:lstStyle>
            <a:lvl1pPr marL="0" indent="0">
              <a:spcBef>
                <a:spcPts val="1000"/>
              </a:spcBef>
              <a:buFont typeface="Arial" charset="0"/>
              <a:buNone/>
              <a:defRPr sz="2000" b="0" i="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803275" indent="-450850">
              <a:spcBef>
                <a:spcPts val="1000"/>
              </a:spcBef>
              <a:buFont typeface="+mj-lt"/>
              <a:buAutoNum type="alphaLcPeriod"/>
              <a:tabLst/>
              <a:defRPr sz="2800" b="0" i="0" baseline="0">
                <a:solidFill>
                  <a:schemeClr val="tx1"/>
                </a:solidFill>
                <a:latin typeface="Source Sans Pro" charset="0"/>
                <a:ea typeface="Source Sans Pro" charset="0"/>
                <a:cs typeface="Source Sans Pro" charset="0"/>
              </a:defRPr>
            </a:lvl2pPr>
          </a:lstStyle>
          <a:p>
            <a:pPr lvl="0"/>
            <a:r>
              <a:rPr lang="en-US" sz="2000" dirty="0"/>
              <a:t>Figure 4.5 Figure title placeholder</a:t>
            </a:r>
          </a:p>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11" name="Content Placeholder 10"/>
          <p:cNvSpPr>
            <a:spLocks noGrp="1"/>
          </p:cNvSpPr>
          <p:nvPr>
            <p:ph sz="quarter" idx="16"/>
          </p:nvPr>
        </p:nvSpPr>
        <p:spPr>
          <a:xfrm>
            <a:off x="304800" y="1752600"/>
            <a:ext cx="8534400" cy="32766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8"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Tree>
    <p:extLst>
      <p:ext uri="{BB962C8B-B14F-4D97-AF65-F5344CB8AC3E}">
        <p14:creationId xmlns:p14="http://schemas.microsoft.com/office/powerpoint/2010/main" val="977103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Wiley &amp; Son, Inc. </a:t>
            </a:r>
            <a:endParaRPr lang="en-US" dirty="0"/>
          </a:p>
        </p:txBody>
      </p:sp>
    </p:spTree>
    <p:extLst>
      <p:ext uri="{BB962C8B-B14F-4D97-AF65-F5344CB8AC3E}">
        <p14:creationId xmlns:p14="http://schemas.microsoft.com/office/powerpoint/2010/main" val="253979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460375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
          <p:cNvSpPr>
            <a:spLocks noGrp="1"/>
          </p:cNvSpPr>
          <p:nvPr>
            <p:ph type="ftr" sz="quarter" idx="11"/>
          </p:nvPr>
        </p:nvSpPr>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12647604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Section or Topic Heading</a:t>
            </a:r>
          </a:p>
        </p:txBody>
      </p:sp>
      <p:sp>
        <p:nvSpPr>
          <p:cNvPr id="6" name="Content Placeholder 1"/>
          <p:cNvSpPr>
            <a:spLocks noGrp="1"/>
          </p:cNvSpPr>
          <p:nvPr>
            <p:ph sz="quarter" idx="16"/>
          </p:nvPr>
        </p:nvSpPr>
        <p:spPr>
          <a:xfrm>
            <a:off x="3048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7" name="Content Placeholder 2"/>
          <p:cNvSpPr>
            <a:spLocks noGrp="1"/>
          </p:cNvSpPr>
          <p:nvPr>
            <p:ph sz="quarter" idx="17"/>
          </p:nvPr>
        </p:nvSpPr>
        <p:spPr>
          <a:xfrm>
            <a:off x="4724400" y="1752600"/>
            <a:ext cx="4114800" cy="2819400"/>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9" name="Content Placeholder 8"/>
          <p:cNvSpPr>
            <a:spLocks noGrp="1"/>
          </p:cNvSpPr>
          <p:nvPr>
            <p:ph sz="quarter" idx="18"/>
          </p:nvPr>
        </p:nvSpPr>
        <p:spPr>
          <a:xfrm>
            <a:off x="2286000" y="4724400"/>
            <a:ext cx="4572000" cy="1489075"/>
          </a:xfrm>
          <a:prstGeom prst="rect">
            <a:avLst/>
          </a:prstGeom>
        </p:spPr>
        <p:txBody>
          <a:bodyPr/>
          <a:lstStyle>
            <a:lvl1pPr marL="0" indent="0">
              <a:buNone/>
              <a:defRPr sz="3000"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613298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Slide: Version 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452937"/>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2" name="Title 1"/>
          <p:cNvSpPr>
            <a:spLocks noGrp="1"/>
          </p:cNvSpPr>
          <p:nvPr>
            <p:ph type="title" hasCustomPrompt="1"/>
          </p:nvPr>
        </p:nvSpPr>
        <p:spPr>
          <a:xfrm>
            <a:off x="304800" y="5350050"/>
            <a:ext cx="8534400" cy="309975"/>
          </a:xfrm>
          <a:prstGeom prst="rect">
            <a:avLst/>
          </a:prstGeom>
        </p:spPr>
        <p:txBody>
          <a:bodyPr/>
          <a:lstStyle>
            <a:lvl1pPr>
              <a:defRPr sz="2000" b="0">
                <a:latin typeface="Calibri" panose="020F0502020204030204" pitchFamily="34" charset="0"/>
                <a:cs typeface="Calibri" panose="020F0502020204030204" pitchFamily="34" charset="0"/>
              </a:defRPr>
            </a:lvl1pPr>
          </a:lstStyle>
          <a:p>
            <a:pPr lvl="0"/>
            <a:r>
              <a:rPr lang="en-US" sz="2000" dirty="0"/>
              <a:t>Figure Title</a:t>
            </a:r>
          </a:p>
        </p:txBody>
      </p:sp>
      <p:sp>
        <p:nvSpPr>
          <p:cNvPr id="8" name="Content Placeholder 7"/>
          <p:cNvSpPr>
            <a:spLocks noGrp="1"/>
          </p:cNvSpPr>
          <p:nvPr>
            <p:ph sz="quarter" idx="13" hasCustomPrompt="1"/>
          </p:nvPr>
        </p:nvSpPr>
        <p:spPr>
          <a:xfrm>
            <a:off x="304800" y="5780675"/>
            <a:ext cx="8534400" cy="467725"/>
          </a:xfrm>
          <a:prstGeom prst="rect">
            <a:avLst/>
          </a:prstGeom>
        </p:spPr>
        <p:txBody>
          <a:bodyPr/>
          <a:lstStyle>
            <a:lvl1pPr marL="0" indent="0">
              <a:buNone/>
              <a:defRPr sz="2000" b="0" i="0">
                <a:latin typeface="Calibri" panose="020F0502020204030204" pitchFamily="34" charset="0"/>
                <a:ea typeface="Calibri" panose="020F0502020204030204" pitchFamily="34" charset="0"/>
                <a:cs typeface="Calibri" panose="020F0502020204030204" pitchFamily="34" charset="0"/>
              </a:defRPr>
            </a:lvl1pPr>
          </a:lstStyle>
          <a:p>
            <a:pPr lvl="0"/>
            <a:r>
              <a:rPr lang="en-US" sz="2000" dirty="0"/>
              <a:t>Figure 4.5 Figure title placeholder</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smtClean="0"/>
              <a:t>Copyright ©2018 John </a:t>
            </a:r>
            <a:r>
              <a:rPr lang="en-US" dirty="0"/>
              <a:t>Wiley &amp; Son, Inc. </a:t>
            </a:r>
          </a:p>
        </p:txBody>
      </p:sp>
    </p:spTree>
    <p:extLst>
      <p:ext uri="{BB962C8B-B14F-4D97-AF65-F5344CB8AC3E}">
        <p14:creationId xmlns:p14="http://schemas.microsoft.com/office/powerpoint/2010/main" val="1266737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Slide: Version B">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20738"/>
            <a:ext cx="8534400" cy="4970462"/>
          </a:xfrm>
          <a:prstGeom prst="rect">
            <a:avLst/>
          </a:prstGeom>
        </p:spPr>
        <p:txBody>
          <a:bodyPr/>
          <a:lstStyle>
            <a:lvl1pPr marL="0" indent="0">
              <a:buNone/>
              <a:defRPr b="0" i="0">
                <a:latin typeface="Calibri" panose="020F0502020204030204" pitchFamily="34" charset="0"/>
                <a:ea typeface="Calibri" panose="020F0502020204030204" pitchFamily="34" charset="0"/>
                <a:cs typeface="Calibri" panose="020F0502020204030204" pitchFamily="34" charset="0"/>
              </a:defRPr>
            </a:lvl1pPr>
          </a:lstStyle>
          <a:p>
            <a:pPr lvl="0"/>
            <a:endParaRPr lang="en-US" dirty="0"/>
          </a:p>
        </p:txBody>
      </p:sp>
      <p:sp>
        <p:nvSpPr>
          <p:cNvPr id="4" name="Title 3"/>
          <p:cNvSpPr>
            <a:spLocks noGrp="1"/>
          </p:cNvSpPr>
          <p:nvPr>
            <p:ph type="title" hasCustomPrompt="1"/>
          </p:nvPr>
        </p:nvSpPr>
        <p:spPr>
          <a:xfrm>
            <a:off x="304800" y="5920581"/>
            <a:ext cx="8534400" cy="435770"/>
          </a:xfrm>
          <a:prstGeom prst="rect">
            <a:avLst/>
          </a:prstGeom>
        </p:spPr>
        <p:txBody>
          <a:bodyPr/>
          <a:lstStyle>
            <a:lvl1pPr algn="ctr">
              <a:defRPr>
                <a:latin typeface="Calibri" panose="020F0502020204030204" pitchFamily="34" charset="0"/>
                <a:cs typeface="Calibri" panose="020F0502020204030204" pitchFamily="34" charset="0"/>
              </a:defRPr>
            </a:lvl1pPr>
          </a:lstStyle>
          <a:p>
            <a:r>
              <a:rPr lang="en-US" dirty="0"/>
              <a:t>Image Title</a:t>
            </a:r>
          </a:p>
        </p:txBody>
      </p:sp>
      <p:sp>
        <p:nvSpPr>
          <p:cNvPr id="6" name="Slide Number Placeholder 5"/>
          <p:cNvSpPr>
            <a:spLocks noGrp="1"/>
          </p:cNvSpPr>
          <p:nvPr>
            <p:ph type="sldNum" sz="quarter" idx="12"/>
          </p:nvPr>
        </p:nvSpPr>
        <p:spPr>
          <a:xfrm>
            <a:off x="6457950" y="6356350"/>
            <a:ext cx="2381250" cy="365125"/>
          </a:xfrm>
        </p:spPr>
        <p:txBody>
          <a:bodyPr/>
          <a:lstStyle/>
          <a:p>
            <a:fld id="{42181430-7FCB-BA4C-90CE-EB7ACCC9EC50}" type="slidenum">
              <a:rPr lang="en-US" smtClean="0"/>
              <a:t>‹#›</a:t>
            </a:fld>
            <a:endParaRPr lang="en-US" dirty="0"/>
          </a:p>
        </p:txBody>
      </p:sp>
      <p:sp>
        <p:nvSpPr>
          <p:cNvPr id="5" name="Footer Placeholder 4"/>
          <p:cNvSpPr>
            <a:spLocks noGrp="1"/>
          </p:cNvSpPr>
          <p:nvPr>
            <p:ph type="ftr" sz="quarter" idx="11"/>
          </p:nvPr>
        </p:nvSpPr>
        <p:spPr/>
        <p:txBody>
          <a:bodyPr/>
          <a:lstStyle/>
          <a:p>
            <a:r>
              <a:rPr lang="en-US" dirty="0" smtClean="0"/>
              <a:t>Copyright ©2018 John </a:t>
            </a:r>
            <a:r>
              <a:rPr lang="en-US" dirty="0"/>
              <a:t>Wiley &amp; Son, Inc. </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25" name="Edition"/>
          <p:cNvSpPr>
            <a:spLocks noGrp="1"/>
          </p:cNvSpPr>
          <p:nvPr>
            <p:ph sz="quarter" idx="17" hasCustomPrompt="1"/>
          </p:nvPr>
        </p:nvSpPr>
        <p:spPr>
          <a:xfrm>
            <a:off x="152400" y="1752600"/>
            <a:ext cx="8839200" cy="6096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27" name="Author"/>
          <p:cNvSpPr>
            <a:spLocks noGrp="1"/>
          </p:cNvSpPr>
          <p:nvPr>
            <p:ph sz="quarter" idx="18" hasCustomPrompt="1"/>
          </p:nvPr>
        </p:nvSpPr>
        <p:spPr>
          <a:xfrm>
            <a:off x="152400" y="2362200"/>
            <a:ext cx="8839200" cy="6858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Tree>
    <p:extLst>
      <p:ext uri="{BB962C8B-B14F-4D97-AF65-F5344CB8AC3E}">
        <p14:creationId xmlns:p14="http://schemas.microsoft.com/office/powerpoint/2010/main" val="943247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pener: Version B">
    <p:spTree>
      <p:nvGrpSpPr>
        <p:cNvPr id="1" name=""/>
        <p:cNvGrpSpPr/>
        <p:nvPr/>
      </p:nvGrpSpPr>
      <p:grpSpPr>
        <a:xfrm>
          <a:off x="0" y="0"/>
          <a:ext cx="0" cy="0"/>
          <a:chOff x="0" y="0"/>
          <a:chExt cx="0" cy="0"/>
        </a:xfrm>
      </p:grpSpPr>
      <p:sp>
        <p:nvSpPr>
          <p:cNvPr id="13" name="CN"/>
          <p:cNvSpPr>
            <a:spLocks noGrp="1"/>
          </p:cNvSpPr>
          <p:nvPr>
            <p:ph sz="quarter" idx="19" hasCustomPrompt="1"/>
          </p:nvPr>
        </p:nvSpPr>
        <p:spPr>
          <a:xfrm>
            <a:off x="152400" y="228600"/>
            <a:ext cx="8839200" cy="533400"/>
          </a:xfrm>
          <a:prstGeom prst="rect">
            <a:avLst/>
          </a:prstGeom>
        </p:spPr>
        <p:txBody>
          <a:bodyPr/>
          <a:lstStyle>
            <a:lvl1pPr marL="0" indent="0" algn="ctr">
              <a:buNone/>
              <a:defRPr sz="4000" b="1" i="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Chapter 1</a:t>
            </a:r>
          </a:p>
        </p:txBody>
      </p:sp>
      <p:sp>
        <p:nvSpPr>
          <p:cNvPr id="14" name="CT"/>
          <p:cNvSpPr>
            <a:spLocks noGrp="1"/>
          </p:cNvSpPr>
          <p:nvPr>
            <p:ph sz="quarter" idx="20" hasCustomPrompt="1"/>
          </p:nvPr>
        </p:nvSpPr>
        <p:spPr>
          <a:xfrm>
            <a:off x="152400" y="762000"/>
            <a:ext cx="8839200" cy="2286000"/>
          </a:xfrm>
          <a:prstGeom prst="rect">
            <a:avLst/>
          </a:prstGeom>
        </p:spPr>
        <p:txBody>
          <a:bodyPr anchor="ctr"/>
          <a:lstStyle>
            <a:lvl1pPr marL="0" indent="0" algn="ctr">
              <a:buNone/>
              <a:defRPr sz="3800" b="0" i="0">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8" name="Title "/>
          <p:cNvSpPr>
            <a:spLocks noGrp="1"/>
          </p:cNvSpPr>
          <p:nvPr>
            <p:ph type="title" hasCustomPrompt="1"/>
          </p:nvPr>
        </p:nvSpPr>
        <p:spPr>
          <a:xfrm>
            <a:off x="152400" y="3505200"/>
            <a:ext cx="8839200" cy="1524000"/>
          </a:xfrm>
          <a:prstGeom prst="rect">
            <a:avLst/>
          </a:prstGeom>
        </p:spPr>
        <p:txBody>
          <a:bodyPr anchor="b"/>
          <a:lstStyle>
            <a:lvl1pPr>
              <a:defRPr sz="6200" b="0" i="0" baseline="0">
                <a:latin typeface="Source Sans Pro Light" charset="0"/>
                <a:ea typeface="Source Sans Pro Light" charset="0"/>
                <a:cs typeface="Source Sans Pro Light" charset="0"/>
              </a:defRPr>
            </a:lvl1pPr>
          </a:lstStyle>
          <a:p>
            <a:r>
              <a:rPr lang="en-US" dirty="0"/>
              <a:t>Click to Edit Book Title</a:t>
            </a:r>
          </a:p>
        </p:txBody>
      </p:sp>
      <p:sp>
        <p:nvSpPr>
          <p:cNvPr id="15" name="Edition"/>
          <p:cNvSpPr>
            <a:spLocks noGrp="1"/>
          </p:cNvSpPr>
          <p:nvPr>
            <p:ph sz="quarter" idx="17" hasCustomPrompt="1"/>
          </p:nvPr>
        </p:nvSpPr>
        <p:spPr>
          <a:xfrm>
            <a:off x="152400" y="5029200"/>
            <a:ext cx="8839200" cy="762000"/>
          </a:xfrm>
          <a:prstGeom prst="rect">
            <a:avLst/>
          </a:prstGeom>
        </p:spPr>
        <p:txBody>
          <a:bodyPr/>
          <a:lstStyle>
            <a:lvl1pPr marL="0" indent="0" algn="ctr">
              <a:buNone/>
              <a:defRPr sz="2900" b="1"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sz="2900" b="1" i="0" dirty="0">
                <a:latin typeface="Source Sans Pro" charset="0"/>
                <a:ea typeface="Source Sans Pro" charset="0"/>
                <a:cs typeface="Source Sans Pro" charset="0"/>
              </a:rPr>
              <a:t>Third Edition</a:t>
            </a:r>
            <a:endParaRPr lang="en-US" dirty="0"/>
          </a:p>
        </p:txBody>
      </p:sp>
      <p:sp>
        <p:nvSpPr>
          <p:cNvPr id="16" name="Author"/>
          <p:cNvSpPr>
            <a:spLocks noGrp="1"/>
          </p:cNvSpPr>
          <p:nvPr>
            <p:ph sz="quarter" idx="18" hasCustomPrompt="1"/>
          </p:nvPr>
        </p:nvSpPr>
        <p:spPr>
          <a:xfrm>
            <a:off x="152400" y="6096000"/>
            <a:ext cx="8839200" cy="533400"/>
          </a:xfrm>
          <a:prstGeom prst="rect">
            <a:avLst/>
          </a:prstGeom>
        </p:spPr>
        <p:txBody>
          <a:bodyPr/>
          <a:lstStyle>
            <a:lvl1pPr marL="0" indent="0" algn="ctr">
              <a:buNone/>
              <a:defRPr b="0" i="0" baseline="0">
                <a:solidFill>
                  <a:schemeClr val="accent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b="0" i="0" dirty="0">
                <a:latin typeface="Source Sans Pro" charset="0"/>
                <a:ea typeface="Source Sans Pro" charset="0"/>
                <a:cs typeface="Source Sans Pro" charset="0"/>
              </a:rPr>
              <a:t>David Klein</a:t>
            </a:r>
            <a:endParaRPr lang="en-US" dirty="0"/>
          </a:p>
        </p:txBody>
      </p:sp>
    </p:spTree>
    <p:extLst>
      <p:ext uri="{BB962C8B-B14F-4D97-AF65-F5344CB8AC3E}">
        <p14:creationId xmlns:p14="http://schemas.microsoft.com/office/powerpoint/2010/main" val="77029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Bulleted</a:t>
            </a:r>
          </a:p>
          <a:p>
            <a:pPr lvl="0"/>
            <a:r>
              <a:rPr lang="en-US" dirty="0"/>
              <a:t>The Outline Slide Has a Footer</a:t>
            </a:r>
          </a:p>
          <a:p>
            <a:pPr lvl="0"/>
            <a:r>
              <a:rPr lang="en-US" dirty="0"/>
              <a:t>Outline Items Usually Have No Ending Punctuation</a:t>
            </a:r>
          </a:p>
        </p:txBody>
      </p:sp>
      <p:sp>
        <p:nvSpPr>
          <p:cNvPr id="4" name="Slide Number Placeholder 3"/>
          <p:cNvSpPr>
            <a:spLocks noGrp="1"/>
          </p:cNvSpPr>
          <p:nvPr>
            <p:ph type="sldNum" sz="quarter" idx="12"/>
          </p:nvPr>
        </p:nvSpPr>
        <p:spPr/>
        <p:txBody>
          <a:bodyPr/>
          <a:lstStyle/>
          <a:p>
            <a:fld id="{67B19427-F580-D146-B60E-4CADEE75497F}" type="slidenum">
              <a:rPr lang="en-US" smtClean="0"/>
              <a:t>‹#›</a:t>
            </a:fld>
            <a:endParaRPr lang="en-US" dirty="0"/>
          </a:p>
        </p:txBody>
      </p:sp>
      <p:sp>
        <p:nvSpPr>
          <p:cNvPr id="3" name="Footer Placeholder 2"/>
          <p:cNvSpPr>
            <a:spLocks noGrp="1"/>
          </p:cNvSpPr>
          <p:nvPr>
            <p:ph type="ftr" sz="quarter" idx="11"/>
          </p:nvPr>
        </p:nvSpPr>
        <p:spPr/>
        <p:txBody>
          <a:bodyPr/>
          <a:lstStyle/>
          <a:p>
            <a:r>
              <a:rPr lang="en-US" dirty="0" smtClean="0"/>
              <a:t>Copyright ©2018 John </a:t>
            </a:r>
            <a:r>
              <a:rPr lang="en-US" dirty="0"/>
              <a:t>Wiley &amp; Son, Inc. </a:t>
            </a:r>
          </a:p>
        </p:txBody>
      </p:sp>
      <p:sp>
        <p:nvSpPr>
          <p:cNvPr id="2" name="Title 1"/>
          <p:cNvSpPr>
            <a:spLocks noGrp="1"/>
          </p:cNvSpPr>
          <p:nvPr>
            <p:ph type="title" hasCustomPrompt="1"/>
          </p:nvPr>
        </p:nvSpPr>
        <p:spPr>
          <a:xfrm>
            <a:off x="295274" y="777241"/>
            <a:ext cx="8543926"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8669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6" name="COBBL 2-col"/>
          <p:cNvSpPr>
            <a:spLocks noGrp="1"/>
          </p:cNvSpPr>
          <p:nvPr>
            <p:ph sz="quarter" idx="12" hasCustomPrompt="1"/>
          </p:nvPr>
        </p:nvSpPr>
        <p:spPr>
          <a:xfrm>
            <a:off x="304800" y="1752600"/>
            <a:ext cx="8534400" cy="441960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Two-Column</a:t>
            </a:r>
          </a:p>
          <a:p>
            <a:pPr lvl="0"/>
            <a:r>
              <a:rPr lang="en-US" dirty="0"/>
              <a:t>This Outline Has No Sub-lists</a:t>
            </a:r>
          </a:p>
          <a:p>
            <a:pPr lvl="0"/>
            <a:r>
              <a:rPr lang="en-US" dirty="0"/>
              <a:t>This List Is Bulleted</a:t>
            </a:r>
          </a:p>
          <a:p>
            <a:pPr lvl="0"/>
            <a:r>
              <a:rPr lang="en-US" dirty="0"/>
              <a:t>The Outline Slide Has A Footer</a:t>
            </a:r>
          </a:p>
          <a:p>
            <a:pPr lvl="0"/>
            <a:endParaRPr lang="en-US" dirty="0"/>
          </a:p>
          <a:p>
            <a:pPr lvl="0"/>
            <a:r>
              <a:rPr lang="en-US" dirty="0"/>
              <a:t>Outline Items Usually Have No Ending Punctuation</a:t>
            </a:r>
          </a:p>
          <a:p>
            <a:pPr lvl="0"/>
            <a:r>
              <a:rPr lang="en-US" dirty="0"/>
              <a:t>This is Another Heading</a:t>
            </a:r>
          </a:p>
          <a:p>
            <a:pPr lvl="0"/>
            <a:r>
              <a:rPr lang="en-US" dirty="0"/>
              <a:t>This is Another Heading</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smtClean="0"/>
              <a:t>Copyright ©2018 John </a:t>
            </a:r>
            <a:r>
              <a:rPr lang="en-US" dirty="0"/>
              <a:t>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993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3000" b="0" i="0" baseline="0">
                <a:latin typeface="Calibri" panose="020F0502020204030204" pitchFamily="34" charset="0"/>
                <a:ea typeface="Calibri" panose="020F0502020204030204" pitchFamily="34" charset="0"/>
                <a:cs typeface="Calibri" panose="020F0502020204030204" pitchFamily="34"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One-Column</a:t>
            </a:r>
          </a:p>
          <a:p>
            <a:pPr lvl="0"/>
            <a:r>
              <a:rPr lang="en-US" dirty="0"/>
              <a:t>It Is One-Column Only</a:t>
            </a:r>
          </a:p>
          <a:p>
            <a:pPr lvl="0"/>
            <a:r>
              <a:rPr lang="en-US" dirty="0"/>
              <a:t>This Outline Has H1 Headings Only</a:t>
            </a:r>
          </a:p>
          <a:p>
            <a:pPr lvl="0"/>
            <a:r>
              <a:rPr lang="en-US" dirty="0"/>
              <a:t>The Headings Are in Title Case, Matching the </a:t>
            </a:r>
            <a:r>
              <a:rPr lang="en-US" dirty="0" err="1"/>
              <a:t>eText</a:t>
            </a:r>
            <a:r>
              <a:rPr lang="en-US" dirty="0"/>
              <a:t>; This Can Vary by Title</a:t>
            </a:r>
          </a:p>
          <a:p>
            <a:pPr lvl="0"/>
            <a:r>
              <a:rPr lang="en-US" dirty="0"/>
              <a:t>This List Is Numbered</a:t>
            </a:r>
          </a:p>
          <a:p>
            <a:pPr lvl="0"/>
            <a:r>
              <a:rPr lang="en-US" dirty="0"/>
              <a:t>The Outline Slide Has a Footer</a:t>
            </a:r>
          </a:p>
          <a:p>
            <a:pPr lvl="0"/>
            <a:r>
              <a:rPr lang="en-US" dirty="0"/>
              <a:t>Outline Items Usually Have No Ending Punctuation</a:t>
            </a:r>
          </a:p>
        </p:txBody>
      </p:sp>
      <p:sp>
        <p:nvSpPr>
          <p:cNvPr id="7" name="Slide Number Placeholder 6"/>
          <p:cNvSpPr>
            <a:spLocks noGrp="1"/>
          </p:cNvSpPr>
          <p:nvPr>
            <p:ph type="sldNum" sz="quarter" idx="14"/>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smtClean="0"/>
              <a:t>Copyright ©2018 John </a:t>
            </a:r>
            <a:r>
              <a:rPr lang="en-US" dirty="0"/>
              <a:t>Wiley &amp; Son, Inc. </a:t>
            </a:r>
          </a:p>
        </p:txBody>
      </p:sp>
      <p:sp>
        <p:nvSpPr>
          <p:cNvPr id="8"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78642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stStyle>
          <a:p>
            <a:pPr lvl="0"/>
            <a:r>
              <a:rPr lang="en-US" dirty="0"/>
              <a:t>1.1	This Is a Sample Outline for One-Column and Double-numbered</a:t>
            </a:r>
          </a:p>
          <a:p>
            <a:pPr lvl="0"/>
            <a:r>
              <a:rPr lang="en-US" dirty="0"/>
              <a:t>1.2	It is One-column Only</a:t>
            </a:r>
          </a:p>
          <a:p>
            <a:pPr lvl="0"/>
            <a:r>
              <a:rPr lang="en-US" dirty="0"/>
              <a:t>1.3	This Outline Has No Sub-lists</a:t>
            </a:r>
          </a:p>
          <a:p>
            <a:pPr lvl="0"/>
            <a:r>
              <a:rPr lang="en-US" dirty="0"/>
              <a:t>1.4	This List Is Double-numbered</a:t>
            </a:r>
          </a:p>
          <a:p>
            <a:pPr lvl="0"/>
            <a:r>
              <a:rPr lang="en-US" dirty="0"/>
              <a:t>1.5	The Outline Slide Has a Footer</a:t>
            </a:r>
          </a:p>
          <a:p>
            <a:pPr lvl="0"/>
            <a:r>
              <a:rPr lang="en-US" dirty="0"/>
              <a:t>10.6	Outline Items Usually Have No Ending Punctuation</a:t>
            </a:r>
          </a:p>
        </p:txBody>
      </p:sp>
      <p:sp>
        <p:nvSpPr>
          <p:cNvPr id="8" name="Slide Number Placeholder 7"/>
          <p:cNvSpPr>
            <a:spLocks noGrp="1"/>
          </p:cNvSpPr>
          <p:nvPr>
            <p:ph type="sldNum" sz="quarter" idx="16"/>
          </p:nvPr>
        </p:nvSpPr>
        <p:spPr/>
        <p:txBody>
          <a:bodyPr/>
          <a:lstStyle/>
          <a:p>
            <a:fld id="{67B19427-F580-D146-B60E-4CADEE75497F}"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smtClean="0"/>
              <a:t>Copyright ©2018 John </a:t>
            </a:r>
            <a:r>
              <a:rPr lang="en-US" dirty="0"/>
              <a:t>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1235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600" b="0" i="0" baseline="0">
                <a:latin typeface="Calibri" panose="020F0502020204030204" pitchFamily="34" charset="0"/>
                <a:ea typeface="Calibri" panose="020F0502020204030204" pitchFamily="34" charset="0"/>
                <a:cs typeface="Calibri" panose="020F0502020204030204" pitchFamily="34"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dirty="0"/>
              <a:t>This Is a Sample Outline for 1-Column </a:t>
            </a:r>
          </a:p>
          <a:p>
            <a:pPr lvl="1"/>
            <a:r>
              <a:rPr lang="en-US" dirty="0"/>
              <a:t>It Has H2s</a:t>
            </a:r>
          </a:p>
          <a:p>
            <a:pPr lvl="0"/>
            <a:r>
              <a:rPr lang="en-US" dirty="0"/>
              <a:t>It Is One-column Only</a:t>
            </a:r>
          </a:p>
          <a:p>
            <a:pPr lvl="1"/>
            <a:r>
              <a:rPr lang="en-US" dirty="0"/>
              <a:t>It Will Probably Not Have Art</a:t>
            </a:r>
          </a:p>
          <a:p>
            <a:pPr lvl="0"/>
            <a:r>
              <a:rPr lang="en-US" dirty="0"/>
              <a:t>This Is a Bulleted List</a:t>
            </a:r>
          </a:p>
          <a:p>
            <a:pPr lvl="1"/>
            <a:r>
              <a:rPr lang="en-US" dirty="0"/>
              <a:t>Make Sure That Any Links Included Here, for Any Reason, Have Descriptive Hyperlinks</a:t>
            </a:r>
          </a:p>
          <a:p>
            <a:pPr lvl="0"/>
            <a:r>
              <a:rPr lang="en-US" dirty="0"/>
              <a:t>Outline Items Usually Have No Ending Punctuation</a:t>
            </a:r>
          </a:p>
          <a:p>
            <a:pPr lvl="1"/>
            <a:r>
              <a:rPr lang="en-US" dirty="0"/>
              <a:t>There is a Footer</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smtClean="0"/>
              <a:t>Copyright ©2018 John </a:t>
            </a:r>
            <a:r>
              <a:rPr lang="en-US" dirty="0"/>
              <a:t>Wiley &amp; Son, Inc. </a:t>
            </a:r>
          </a:p>
        </p:txBody>
      </p:sp>
      <p:sp>
        <p:nvSpPr>
          <p:cNvPr id="6"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8379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803275" indent="-282575">
              <a:buClr>
                <a:schemeClr val="accent2"/>
              </a:buClr>
              <a:tabLst/>
              <a:defRPr sz="2600" b="0" i="0" baseline="0">
                <a:latin typeface="Calibri" panose="020F0502020204030204" pitchFamily="34" charset="0"/>
                <a:ea typeface="Calibri" panose="020F0502020204030204" pitchFamily="34" charset="0"/>
                <a:cs typeface="Calibri" panose="020F0502020204030204" pitchFamily="34"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This Is a Sample Outline for One-Column and single number</a:t>
            </a:r>
          </a:p>
          <a:p>
            <a:pPr lvl="1"/>
            <a:r>
              <a:rPr lang="en-US" dirty="0"/>
              <a:t>The H2 Level Does Not Have a Number</a:t>
            </a:r>
          </a:p>
          <a:p>
            <a:pPr lvl="2"/>
            <a:r>
              <a:rPr lang="en-US" dirty="0"/>
              <a:t>One of the Subheadings May Be a Special Feature  </a:t>
            </a:r>
          </a:p>
          <a:p>
            <a:pPr lvl="0"/>
            <a:r>
              <a:rPr lang="en-US" dirty="0"/>
              <a:t>This Outline Has Two Levels</a:t>
            </a:r>
          </a:p>
          <a:p>
            <a:pPr lvl="1"/>
            <a:r>
              <a:rPr lang="en-US" dirty="0"/>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dirty="0"/>
              <a:t>Special Feature</a:t>
            </a:r>
          </a:p>
        </p:txBody>
      </p:sp>
      <p:sp>
        <p:nvSpPr>
          <p:cNvPr id="3" name="Slide Number Placeholder 2"/>
          <p:cNvSpPr>
            <a:spLocks noGrp="1"/>
          </p:cNvSpPr>
          <p:nvPr>
            <p:ph type="sldNum" sz="quarter" idx="10"/>
          </p:nvPr>
        </p:nvSpPr>
        <p:spPr/>
        <p:txBody>
          <a:body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Copyright ©2018 John </a:t>
            </a:r>
            <a:r>
              <a:rPr lang="en-US" dirty="0"/>
              <a:t>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2634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3000" b="0" i="0" baseline="0">
                <a:latin typeface="Calibri" panose="020F0502020204030204" pitchFamily="34" charset="0"/>
                <a:ea typeface="Calibri" panose="020F0502020204030204" pitchFamily="34" charset="0"/>
                <a:cs typeface="Calibri" panose="020F0502020204030204" pitchFamily="34" charset="0"/>
              </a:defRPr>
            </a:lvl1pPr>
            <a:lvl2pPr marL="1143000" indent="-292608">
              <a:buClr>
                <a:schemeClr val="accent2"/>
              </a:buClr>
              <a:defRPr sz="2600" b="0" i="0" baseline="0">
                <a:latin typeface="Calibri" panose="020F0502020204030204" pitchFamily="34" charset="0"/>
                <a:ea typeface="Calibri" panose="020F0502020204030204" pitchFamily="34" charset="0"/>
                <a:cs typeface="Calibri" panose="020F0502020204030204" pitchFamily="34"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600" b="0" i="0">
                <a:solidFill>
                  <a:schemeClr val="accent2"/>
                </a:solidFill>
                <a:latin typeface="Calibri" panose="020F0502020204030204" pitchFamily="34" charset="0"/>
                <a:ea typeface="Calibri" panose="020F0502020204030204" pitchFamily="34" charset="0"/>
                <a:cs typeface="Calibri" panose="020F0502020204030204" pitchFamily="34" charset="0"/>
              </a:defRPr>
            </a:lvl3pPr>
          </a:lstStyle>
          <a:p>
            <a:pPr lvl="0"/>
            <a:r>
              <a:rPr lang="en-US" dirty="0"/>
              <a:t>1.1	This Is a Sample Outline for One-Column and Double-numbered</a:t>
            </a:r>
          </a:p>
          <a:p>
            <a:pPr lvl="1"/>
            <a:r>
              <a:rPr lang="en-US" dirty="0"/>
              <a:t>The H2 Level Does Not Have a Number</a:t>
            </a:r>
          </a:p>
          <a:p>
            <a:pPr lvl="2"/>
            <a:r>
              <a:rPr lang="en-US" dirty="0"/>
              <a:t>One of the Subheadings May Be a Special Feature </a:t>
            </a:r>
          </a:p>
          <a:p>
            <a:pPr lvl="0"/>
            <a:r>
              <a:rPr lang="en-US" dirty="0"/>
              <a:t>10.2	This Outline Has Two Levels</a:t>
            </a:r>
          </a:p>
          <a:p>
            <a:pPr lvl="1"/>
            <a:r>
              <a:rPr lang="en-US" dirty="0"/>
              <a:t>Outline Items Usually Have No Ending Punctuation</a:t>
            </a:r>
          </a:p>
          <a:p>
            <a:pPr lvl="2"/>
            <a:r>
              <a:rPr lang="en-US" dirty="0"/>
              <a:t>Special Feature </a:t>
            </a:r>
          </a:p>
        </p:txBody>
      </p:sp>
      <p:sp>
        <p:nvSpPr>
          <p:cNvPr id="4" name="Slide Number Placeholder 3"/>
          <p:cNvSpPr>
            <a:spLocks noGrp="1"/>
          </p:cNvSpPr>
          <p:nvPr>
            <p:ph type="sldNum" sz="quarter" idx="11"/>
          </p:nvPr>
        </p:nvSpPr>
        <p:spPr/>
        <p:txBody>
          <a:bodyPr/>
          <a:lstStyle/>
          <a:p>
            <a:fld id="{67B19427-F580-D146-B60E-4CADEE75497F}" type="slidenum">
              <a:rPr lang="en-US" smtClean="0"/>
              <a:pPr/>
              <a:t>‹#›</a:t>
            </a:fld>
            <a:endParaRPr lang="en-US" dirty="0"/>
          </a:p>
        </p:txBody>
      </p:sp>
      <p:sp>
        <p:nvSpPr>
          <p:cNvPr id="3" name="Footer Placeholder 2"/>
          <p:cNvSpPr>
            <a:spLocks noGrp="1"/>
          </p:cNvSpPr>
          <p:nvPr>
            <p:ph type="ftr" sz="quarter" idx="10"/>
          </p:nvPr>
        </p:nvSpPr>
        <p:spPr/>
        <p:txBody>
          <a:bodyPr/>
          <a:lstStyle/>
          <a:p>
            <a:r>
              <a:rPr lang="en-US" dirty="0" smtClean="0"/>
              <a:t>Copyright ©2018 John </a:t>
            </a:r>
            <a:r>
              <a:rPr lang="en-US" dirty="0"/>
              <a:t>Wiley &amp; Son, Inc. </a:t>
            </a:r>
          </a:p>
        </p:txBody>
      </p:sp>
      <p:sp>
        <p:nvSpPr>
          <p:cNvPr id="7" name="Title 1"/>
          <p:cNvSpPr>
            <a:spLocks noGrp="1"/>
          </p:cNvSpPr>
          <p:nvPr>
            <p:ph type="title" hasCustomPrompt="1"/>
          </p:nvPr>
        </p:nvSpPr>
        <p:spPr>
          <a:xfrm>
            <a:off x="304800" y="777241"/>
            <a:ext cx="8534400" cy="975360"/>
          </a:xfrm>
          <a:prstGeom prst="rect">
            <a:avLst/>
          </a:prstGeom>
        </p:spPr>
        <p:txBody>
          <a:bodyPr/>
          <a:lstStyle>
            <a:lvl1pPr>
              <a:defRPr sz="4000" b="0" i="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Chapter Outline</a:t>
            </a:r>
          </a:p>
        </p:txBody>
      </p:sp>
    </p:spTree>
    <p:extLst>
      <p:ext uri="{BB962C8B-B14F-4D97-AF65-F5344CB8AC3E}">
        <p14:creationId xmlns:p14="http://schemas.microsoft.com/office/powerpoint/2010/main" val="10426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6.xml"/><Relationship Id="rId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3880275"/>
      </p:ext>
    </p:extLst>
  </p:cSld>
  <p:clrMap bg1="lt1" tx1="dk1" bg2="lt2" tx2="dk2" accent1="accent1" accent2="accent2" accent3="accent3" accent4="accent4" accent5="accent5" accent6="accent6" hlink="hlink" folHlink="folHlink"/>
  <p:sldLayoutIdLst>
    <p:sldLayoutId id="2147483940" r:id="rId1"/>
    <p:sldLayoutId id="2147483941"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smtClean="0"/>
              <a:t>Copyright ©2018 John Wiley &amp; Son, Inc. </a:t>
            </a:r>
            <a:endParaRPr lang="en-US" dirty="0"/>
          </a:p>
        </p:txBody>
      </p:sp>
    </p:spTree>
    <p:extLst>
      <p:ext uri="{BB962C8B-B14F-4D97-AF65-F5344CB8AC3E}">
        <p14:creationId xmlns:p14="http://schemas.microsoft.com/office/powerpoint/2010/main" val="1611586285"/>
      </p:ext>
    </p:extLst>
  </p:cSld>
  <p:clrMap bg1="lt1" tx1="dk1" bg2="lt2" tx2="dk2" accent1="accent1" accent2="accent2" accent3="accent3" accent4="accent4" accent5="accent5" accent6="accent6" hlink="hlink" folHlink="folHlink"/>
  <p:sldLayoutIdLst>
    <p:sldLayoutId id="2147483937" r:id="rId1"/>
    <p:sldLayoutId id="2147483942" r:id="rId2"/>
    <p:sldLayoutId id="2147483956" r:id="rId3"/>
    <p:sldLayoutId id="2147483955" r:id="rId4"/>
    <p:sldLayoutId id="2147483957" r:id="rId5"/>
    <p:sldLayoutId id="2147483959" r:id="rId6"/>
    <p:sldLayoutId id="2147483958" r:id="rId7"/>
    <p:sldLayoutId id="2147483960" r:id="rId8"/>
    <p:sldLayoutId id="2147483961" r:id="rId9"/>
    <p:sldLayoutId id="2147483962" r:id="rId10"/>
    <p:sldLayoutId id="214748396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smtClean="0"/>
              <a:t>Copyright ©2018 John Wiley &amp; Son, Inc. </a:t>
            </a:r>
            <a:endParaRPr lang="en-US" dirty="0"/>
          </a:p>
        </p:txBody>
      </p:sp>
    </p:spTree>
    <p:extLst>
      <p:ext uri="{BB962C8B-B14F-4D97-AF65-F5344CB8AC3E}">
        <p14:creationId xmlns:p14="http://schemas.microsoft.com/office/powerpoint/2010/main" val="1811935529"/>
      </p:ext>
    </p:extLst>
  </p:cSld>
  <p:clrMap bg1="lt1" tx1="dk1" bg2="lt2" tx2="dk2" accent1="accent1" accent2="accent2" accent3="accent3" accent4="accent4" accent5="accent5" accent6="accent6" hlink="hlink" folHlink="folHlink"/>
  <p:sldLayoutIdLst>
    <p:sldLayoutId id="2147483944" r:id="rId1"/>
    <p:sldLayoutId id="2147483964"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smtClean="0"/>
              <a:t>Copyright ©2018 John Wiley &amp; Son, Inc. </a:t>
            </a:r>
            <a:endParaRPr lang="en-US" dirty="0"/>
          </a:p>
        </p:txBody>
      </p:sp>
    </p:spTree>
    <p:extLst>
      <p:ext uri="{BB962C8B-B14F-4D97-AF65-F5344CB8AC3E}">
        <p14:creationId xmlns:p14="http://schemas.microsoft.com/office/powerpoint/2010/main" val="332194706"/>
      </p:ext>
    </p:extLst>
  </p:cSld>
  <p:clrMap bg1="lt1" tx1="dk1" bg2="lt2" tx2="dk2" accent1="accent1" accent2="accent2" accent3="accent3" accent4="accent4" accent5="accent5" accent6="accent6" hlink="hlink" folHlink="folHlink"/>
  <p:sldLayoutIdLst>
    <p:sldLayoutId id="2147483966" r:id="rId1"/>
    <p:sldLayoutId id="214748396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smtClean="0"/>
              <a:t>Copyright ©2018 John Wiley &amp; Son, Inc. </a:t>
            </a:r>
            <a:endParaRPr lang="en-US" dirty="0"/>
          </a:p>
        </p:txBody>
      </p:sp>
    </p:spTree>
    <p:extLst>
      <p:ext uri="{BB962C8B-B14F-4D97-AF65-F5344CB8AC3E}">
        <p14:creationId xmlns:p14="http://schemas.microsoft.com/office/powerpoint/2010/main" val="1616953850"/>
      </p:ext>
    </p:extLst>
  </p:cSld>
  <p:clrMap bg1="lt1" tx1="dk1" bg2="lt2" tx2="dk2" accent1="accent1" accent2="accent2" accent3="accent3" accent4="accent4" accent5="accent5" accent6="accent6" hlink="hlink" folHlink="folHlink"/>
  <p:sldLayoutIdLst>
    <p:sldLayoutId id="2147483969" r:id="rId1"/>
    <p:sldLayoutId id="214748397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smtClean="0"/>
              <a:t>Copyright ©2018 John Wiley &amp; Son, Inc. </a:t>
            </a:r>
            <a:endParaRPr lang="en-US" dirty="0"/>
          </a:p>
        </p:txBody>
      </p:sp>
    </p:spTree>
    <p:extLst>
      <p:ext uri="{BB962C8B-B14F-4D97-AF65-F5344CB8AC3E}">
        <p14:creationId xmlns:p14="http://schemas.microsoft.com/office/powerpoint/2010/main" val="30262573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028950" y="640080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Copyright ©2018 John </a:t>
            </a:r>
            <a:r>
              <a:rPr lang="en-US" dirty="0"/>
              <a:t>Wiley &amp; Son, Inc.</a:t>
            </a:r>
          </a:p>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81430-7FCB-BA4C-90CE-EB7ACCC9EC50}" type="slidenum">
              <a:rPr lang="en-US" smtClean="0"/>
              <a:t>‹#›</a:t>
            </a:fld>
            <a:endParaRPr lang="en-US" dirty="0"/>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6900"/>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dt="0"/>
  <p:txStyles>
    <p:titleStyle>
      <a:lvl1pPr algn="l" defTabSz="914400" rtl="0" eaLnBrk="1" latinLnBrk="0" hangingPunct="1">
        <a:lnSpc>
          <a:spcPct val="90000"/>
        </a:lnSpc>
        <a:spcBef>
          <a:spcPct val="0"/>
        </a:spcBef>
        <a:buNone/>
        <a:defRPr sz="1600" b="0" i="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304800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088505776"/>
      </p:ext>
    </p:extLst>
  </p:cSld>
  <p:clrMap bg1="lt1" tx1="dk1" bg2="lt2" tx2="dk2" accent1="accent1" accent2="accent2" accent3="accent3" accent4="accent4" accent5="accent5" accent6="accent6" hlink="hlink" folHlink="folHlink"/>
  <p:sldLayoutIdLst>
    <p:sldLayoutId id="2147483981" r:id="rId1"/>
    <p:sldLayoutId id="2147483982" r:id="rId2"/>
  </p:sldLayoutIdLst>
  <p:hf hdr="0" dt="0"/>
  <p:txStyles>
    <p:titleStyle>
      <a:lvl1pPr algn="ctr" defTabSz="914400" rtl="0" eaLnBrk="1" latinLnBrk="0" hangingPunct="1">
        <a:lnSpc>
          <a:spcPct val="90000"/>
        </a:lnSpc>
        <a:spcBef>
          <a:spcPct val="0"/>
        </a:spcBef>
        <a:buNone/>
        <a:defRPr sz="1100" kern="1200">
          <a:solidFill>
            <a:schemeClr val="tx1"/>
          </a:solidFill>
          <a:latin typeface="Source Sans Pro" charset="0"/>
          <a:ea typeface="Source Sans Pro" charset="0"/>
          <a:cs typeface="Source Sans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comments" Target="../comments/comment16.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comments" Target="../comments/comment1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comments" Target="../comments/commen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comments" Target="../comments/comment28.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31.xml"/><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comments" Target="../comments/comment33.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52400" y="381000"/>
            <a:ext cx="8839200" cy="1042431"/>
          </a:xfrm>
        </p:spPr>
        <p:txBody>
          <a:bodyPr anchor="ctr" anchorCtr="0"/>
          <a:lstStyle/>
          <a:p>
            <a:r>
              <a:rPr lang="en-US" dirty="0" smtClean="0"/>
              <a:t>Accounting Principles</a:t>
            </a:r>
            <a:endParaRPr lang="en-US" dirty="0"/>
          </a:p>
        </p:txBody>
      </p:sp>
      <p:sp>
        <p:nvSpPr>
          <p:cNvPr id="3" name="Edition"/>
          <p:cNvSpPr>
            <a:spLocks noGrp="1"/>
          </p:cNvSpPr>
          <p:nvPr>
            <p:ph sz="quarter" idx="17"/>
          </p:nvPr>
        </p:nvSpPr>
        <p:spPr>
          <a:xfrm>
            <a:off x="152400" y="1553598"/>
            <a:ext cx="8839200" cy="503802"/>
          </a:xfrm>
        </p:spPr>
        <p:txBody>
          <a:bodyPr/>
          <a:lstStyle/>
          <a:p>
            <a:r>
              <a:rPr lang="en-US" dirty="0" smtClean="0"/>
              <a:t>Thirteenth Edition</a:t>
            </a:r>
            <a:endParaRPr lang="en-US" dirty="0"/>
          </a:p>
        </p:txBody>
      </p:sp>
      <p:sp>
        <p:nvSpPr>
          <p:cNvPr id="4" name="Author"/>
          <p:cNvSpPr>
            <a:spLocks noGrp="1"/>
          </p:cNvSpPr>
          <p:nvPr>
            <p:ph sz="quarter" idx="18"/>
          </p:nvPr>
        </p:nvSpPr>
        <p:spPr>
          <a:xfrm>
            <a:off x="152400" y="2133600"/>
            <a:ext cx="8839200" cy="468411"/>
          </a:xfrm>
        </p:spPr>
        <p:txBody>
          <a:bodyPr/>
          <a:lstStyle/>
          <a:p>
            <a:r>
              <a:rPr lang="en-US" dirty="0" smtClean="0">
                <a:solidFill>
                  <a:srgbClr val="990000"/>
                </a:solidFill>
              </a:rPr>
              <a:t>Weygandt Kimmel Kieso</a:t>
            </a:r>
            <a:endParaRPr lang="en-US" dirty="0">
              <a:solidFill>
                <a:srgbClr val="990000"/>
              </a:solidFill>
            </a:endParaRPr>
          </a:p>
        </p:txBody>
      </p:sp>
      <p:sp>
        <p:nvSpPr>
          <p:cNvPr id="5" name="CN"/>
          <p:cNvSpPr>
            <a:spLocks noGrp="1"/>
          </p:cNvSpPr>
          <p:nvPr>
            <p:ph sz="quarter" idx="19"/>
          </p:nvPr>
        </p:nvSpPr>
        <p:spPr>
          <a:xfrm>
            <a:off x="152400" y="3505200"/>
            <a:ext cx="8839200" cy="533400"/>
          </a:xfrm>
        </p:spPr>
        <p:txBody>
          <a:bodyPr/>
          <a:lstStyle/>
          <a:p>
            <a:r>
              <a:rPr lang="en-US" b="1" dirty="0"/>
              <a:t>Chapter </a:t>
            </a:r>
            <a:r>
              <a:rPr lang="en-US" dirty="0"/>
              <a:t>3</a:t>
            </a:r>
            <a:endParaRPr lang="en-US" b="1" dirty="0"/>
          </a:p>
        </p:txBody>
      </p:sp>
      <p:sp>
        <p:nvSpPr>
          <p:cNvPr id="6" name="CT"/>
          <p:cNvSpPr>
            <a:spLocks noGrp="1"/>
          </p:cNvSpPr>
          <p:nvPr>
            <p:ph sz="quarter" idx="20"/>
          </p:nvPr>
        </p:nvSpPr>
        <p:spPr>
          <a:xfrm>
            <a:off x="554182" y="4311018"/>
            <a:ext cx="8035636" cy="1251285"/>
          </a:xfrm>
        </p:spPr>
        <p:txBody>
          <a:bodyPr/>
          <a:lstStyle/>
          <a:p>
            <a:pPr>
              <a:spcBef>
                <a:spcPts val="0"/>
              </a:spcBef>
            </a:pPr>
            <a:r>
              <a:rPr lang="en-US" sz="4800" dirty="0" smtClean="0"/>
              <a:t>Adjusting the Accounts</a:t>
            </a:r>
            <a:endParaRPr lang="en-US" sz="4800" dirty="0"/>
          </a:p>
        </p:txBody>
      </p:sp>
      <p:sp>
        <p:nvSpPr>
          <p:cNvPr id="7" name="TextBox 6"/>
          <p:cNvSpPr txBox="1"/>
          <p:nvPr/>
        </p:nvSpPr>
        <p:spPr>
          <a:xfrm>
            <a:off x="1792761" y="5782270"/>
            <a:ext cx="5522439" cy="923330"/>
          </a:xfrm>
          <a:prstGeom prst="rect">
            <a:avLst/>
          </a:prstGeom>
          <a:noFill/>
        </p:spPr>
        <p:txBody>
          <a:bodyPr wrap="square" rtlCol="0">
            <a:spAutoFit/>
          </a:bodyPr>
          <a:lstStyle/>
          <a:p>
            <a:pPr algn="ctr">
              <a:lnSpc>
                <a:spcPct val="90000"/>
              </a:lnSpc>
            </a:pPr>
            <a:r>
              <a:rPr lang="en-US" sz="1400" dirty="0" smtClean="0"/>
              <a:t>Prepared by</a:t>
            </a:r>
          </a:p>
          <a:p>
            <a:pPr algn="ctr">
              <a:lnSpc>
                <a:spcPct val="90000"/>
              </a:lnSpc>
            </a:pPr>
            <a:r>
              <a:rPr lang="en-US" dirty="0" smtClean="0"/>
              <a:t>Coby Harmon</a:t>
            </a:r>
          </a:p>
          <a:p>
            <a:pPr algn="ctr">
              <a:lnSpc>
                <a:spcPct val="90000"/>
              </a:lnSpc>
            </a:pPr>
            <a:r>
              <a:rPr lang="en-US" sz="1400" dirty="0" smtClean="0"/>
              <a:t>University of California, Santa Barbara</a:t>
            </a:r>
          </a:p>
          <a:p>
            <a:pPr algn="ctr">
              <a:lnSpc>
                <a:spcPct val="90000"/>
              </a:lnSpc>
            </a:pPr>
            <a:r>
              <a:rPr lang="en-US" sz="1400" dirty="0" smtClean="0"/>
              <a:t>Westmont College</a:t>
            </a:r>
            <a:endParaRPr lang="en-US" sz="1400" dirty="0"/>
          </a:p>
        </p:txBody>
      </p:sp>
      <p:sp>
        <p:nvSpPr>
          <p:cNvPr id="8" name="Edition"/>
          <p:cNvSpPr txBox="1">
            <a:spLocks/>
          </p:cNvSpPr>
          <p:nvPr/>
        </p:nvSpPr>
        <p:spPr>
          <a:xfrm>
            <a:off x="304800" y="2667000"/>
            <a:ext cx="8839200" cy="609600"/>
          </a:xfrm>
          <a:prstGeom prst="rect">
            <a:avLst/>
          </a:prstGeom>
        </p:spPr>
        <p:txBody>
          <a:bodyPr/>
          <a:lstStyle>
            <a:lvl1pPr marL="0" indent="0" algn="ctr" defTabSz="914400" rtl="0" eaLnBrk="1" latinLnBrk="0" hangingPunct="1">
              <a:lnSpc>
                <a:spcPct val="90000"/>
              </a:lnSpc>
              <a:spcBef>
                <a:spcPts val="1000"/>
              </a:spcBef>
              <a:buFont typeface="Arial"/>
              <a:buNone/>
              <a:defRPr sz="2900" b="1" i="0"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10" name="CN"/>
          <p:cNvSpPr txBox="1">
            <a:spLocks/>
          </p:cNvSpPr>
          <p:nvPr/>
        </p:nvSpPr>
        <p:spPr>
          <a:xfrm>
            <a:off x="0" y="2994660"/>
            <a:ext cx="9144000" cy="586740"/>
          </a:xfrm>
          <a:prstGeom prst="rect">
            <a:avLst/>
          </a:prstGeom>
          <a:solidFill>
            <a:schemeClr val="bg2"/>
          </a:solidFill>
        </p:spPr>
        <p:txBody>
          <a:bodyPr/>
          <a:lstStyle>
            <a:lvl1pPr marL="0" indent="0" algn="ctr" defTabSz="914400" rtl="0" eaLnBrk="1" latinLnBrk="0" hangingPunct="1">
              <a:lnSpc>
                <a:spcPct val="90000"/>
              </a:lnSpc>
              <a:spcBef>
                <a:spcPts val="1000"/>
              </a:spcBef>
              <a:buFont typeface="Arial"/>
              <a:buNone/>
              <a:defRPr sz="4000" b="1" i="0" kern="120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9" name="CN"/>
          <p:cNvSpPr txBox="1">
            <a:spLocks/>
          </p:cNvSpPr>
          <p:nvPr/>
        </p:nvSpPr>
        <p:spPr>
          <a:xfrm>
            <a:off x="11017" y="2867891"/>
            <a:ext cx="9144000" cy="484909"/>
          </a:xfrm>
          <a:prstGeom prst="rect">
            <a:avLst/>
          </a:prstGeom>
          <a:solidFill>
            <a:srgbClr val="196E78"/>
          </a:solidFill>
        </p:spPr>
        <p:txBody>
          <a:bodyPr/>
          <a:lstStyle>
            <a:lvl1pPr marL="0" indent="0" algn="ctr" defTabSz="914400" rtl="0" eaLnBrk="1" latinLnBrk="0" hangingPunct="1">
              <a:lnSpc>
                <a:spcPct val="90000"/>
              </a:lnSpc>
              <a:spcBef>
                <a:spcPts val="1000"/>
              </a:spcBef>
              <a:buFont typeface="Arial"/>
              <a:buNone/>
              <a:defRPr sz="4000" b="1" i="0" kern="120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192.168.192.185\Wiley-Australi-New\Tech_Art\Manish Verma's WG\WB02199 ID-Weygant-2\9781119419617_cover.pd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32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Elbow Connector 35"/>
          <p:cNvCxnSpPr/>
          <p:nvPr/>
        </p:nvCxnSpPr>
        <p:spPr>
          <a:xfrm rot="16200000" flipH="1">
            <a:off x="1704624" y="4370113"/>
            <a:ext cx="1044025" cy="795671"/>
          </a:xfrm>
          <a:prstGeom prst="bentConnector2">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
          <p:cNvSpPr>
            <a:spLocks noGrp="1"/>
          </p:cNvSpPr>
          <p:nvPr>
            <p:ph type="sldNum" sz="quarter" idx="10"/>
          </p:nvPr>
        </p:nvSpPr>
        <p:spPr/>
        <p:txBody>
          <a:bodyPr/>
          <a:lstStyle/>
          <a:p>
            <a:fld id="{67B19427-F580-D146-B60E-4CADEE75497F}" type="slidenum">
              <a:rPr lang="en-US" smtClean="0"/>
              <a:pPr/>
              <a:t>10</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2" name="Rectangle 1"/>
          <p:cNvSpPr/>
          <p:nvPr/>
        </p:nvSpPr>
        <p:spPr>
          <a:xfrm>
            <a:off x="2624471" y="609600"/>
            <a:ext cx="3886200" cy="762000"/>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Time Period Assumption</a:t>
            </a:r>
            <a:endParaRPr lang="en-US" sz="2000" b="1" dirty="0">
              <a:solidFill>
                <a:schemeClr val="tx1"/>
              </a:solidFill>
            </a:endParaRPr>
          </a:p>
        </p:txBody>
      </p:sp>
      <p:sp>
        <p:nvSpPr>
          <p:cNvPr id="13" name="Rectangle 12"/>
          <p:cNvSpPr/>
          <p:nvPr/>
        </p:nvSpPr>
        <p:spPr>
          <a:xfrm>
            <a:off x="2624471" y="1371600"/>
            <a:ext cx="3886200" cy="1066800"/>
          </a:xfrm>
          <a:prstGeom prst="rect">
            <a:avLst/>
          </a:prstGeom>
          <a:solidFill>
            <a:srgbClr val="A9EFCE"/>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000" dirty="0" smtClean="0">
                <a:solidFill>
                  <a:schemeClr val="tx1"/>
                </a:solidFill>
              </a:rPr>
              <a:t>Economic life of business can be divided into artificial time periods.</a:t>
            </a:r>
            <a:endParaRPr lang="en-US" sz="2000" dirty="0">
              <a:solidFill>
                <a:schemeClr val="tx1"/>
              </a:solidFill>
            </a:endParaRPr>
          </a:p>
        </p:txBody>
      </p:sp>
      <p:sp>
        <p:nvSpPr>
          <p:cNvPr id="14" name="Rectangle 13"/>
          <p:cNvSpPr/>
          <p:nvPr/>
        </p:nvSpPr>
        <p:spPr>
          <a:xfrm>
            <a:off x="2624471" y="4419600"/>
            <a:ext cx="3886200" cy="762000"/>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Revenue and Expense </a:t>
            </a:r>
          </a:p>
          <a:p>
            <a:pPr algn="ctr"/>
            <a:r>
              <a:rPr lang="en-US" sz="2000" b="1" dirty="0" smtClean="0">
                <a:solidFill>
                  <a:schemeClr val="tx1"/>
                </a:solidFill>
              </a:rPr>
              <a:t>Recognition</a:t>
            </a:r>
            <a:endParaRPr lang="en-US" sz="2000" b="1" dirty="0">
              <a:solidFill>
                <a:schemeClr val="tx1"/>
              </a:solidFill>
            </a:endParaRPr>
          </a:p>
        </p:txBody>
      </p:sp>
      <p:sp>
        <p:nvSpPr>
          <p:cNvPr id="15" name="Rectangle 14"/>
          <p:cNvSpPr/>
          <p:nvPr/>
        </p:nvSpPr>
        <p:spPr>
          <a:xfrm>
            <a:off x="2624471" y="5181600"/>
            <a:ext cx="3886200" cy="1066800"/>
          </a:xfrm>
          <a:prstGeom prst="rect">
            <a:avLst/>
          </a:prstGeom>
          <a:solidFill>
            <a:srgbClr val="A9EFCE"/>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000" dirty="0" smtClean="0">
                <a:solidFill>
                  <a:schemeClr val="tx1"/>
                </a:solidFill>
              </a:rPr>
              <a:t>In accordance </a:t>
            </a:r>
            <a:r>
              <a:rPr lang="en-US" sz="2000" dirty="0">
                <a:solidFill>
                  <a:schemeClr val="tx1"/>
                </a:solidFill>
              </a:rPr>
              <a:t>with </a:t>
            </a:r>
            <a:endParaRPr lang="en-US" sz="2000" dirty="0" smtClean="0">
              <a:solidFill>
                <a:schemeClr val="tx1"/>
              </a:solidFill>
            </a:endParaRPr>
          </a:p>
          <a:p>
            <a:pPr algn="ctr"/>
            <a:r>
              <a:rPr lang="en-US" sz="2000" dirty="0" smtClean="0">
                <a:solidFill>
                  <a:schemeClr val="tx1"/>
                </a:solidFill>
              </a:rPr>
              <a:t>International </a:t>
            </a:r>
            <a:r>
              <a:rPr lang="en-US" sz="2000" dirty="0">
                <a:solidFill>
                  <a:schemeClr val="tx1"/>
                </a:solidFill>
              </a:rPr>
              <a:t>Financial</a:t>
            </a:r>
          </a:p>
          <a:p>
            <a:pPr algn="ctr"/>
            <a:r>
              <a:rPr lang="en-US" sz="2000" dirty="0">
                <a:solidFill>
                  <a:schemeClr val="tx1"/>
                </a:solidFill>
              </a:rPr>
              <a:t>Reporting Standards (IFRS</a:t>
            </a:r>
            <a:r>
              <a:rPr lang="en-US" sz="2000" dirty="0" smtClean="0">
                <a:solidFill>
                  <a:schemeClr val="tx1"/>
                </a:solidFill>
              </a:rPr>
              <a:t>).</a:t>
            </a:r>
            <a:endParaRPr lang="en-US" sz="2000" dirty="0">
              <a:solidFill>
                <a:schemeClr val="tx1"/>
              </a:solidFill>
            </a:endParaRPr>
          </a:p>
        </p:txBody>
      </p:sp>
      <p:sp>
        <p:nvSpPr>
          <p:cNvPr id="16" name="Rectangle 15"/>
          <p:cNvSpPr/>
          <p:nvPr/>
        </p:nvSpPr>
        <p:spPr>
          <a:xfrm>
            <a:off x="319421" y="2509284"/>
            <a:ext cx="3886200" cy="762000"/>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Revenue Recognition </a:t>
            </a:r>
          </a:p>
          <a:p>
            <a:pPr algn="ctr"/>
            <a:r>
              <a:rPr lang="en-US" sz="2000" b="1" dirty="0" smtClean="0">
                <a:solidFill>
                  <a:schemeClr val="tx1"/>
                </a:solidFill>
              </a:rPr>
              <a:t>Principle</a:t>
            </a:r>
            <a:endParaRPr lang="en-US" sz="2000" b="1" dirty="0">
              <a:solidFill>
                <a:schemeClr val="tx1"/>
              </a:solidFill>
            </a:endParaRPr>
          </a:p>
        </p:txBody>
      </p:sp>
      <p:sp>
        <p:nvSpPr>
          <p:cNvPr id="17" name="Rectangle 16"/>
          <p:cNvSpPr/>
          <p:nvPr/>
        </p:nvSpPr>
        <p:spPr>
          <a:xfrm>
            <a:off x="319421" y="3271284"/>
            <a:ext cx="3886200" cy="1066800"/>
          </a:xfrm>
          <a:prstGeom prst="rect">
            <a:avLst/>
          </a:prstGeom>
          <a:solidFill>
            <a:srgbClr val="A9EFCE"/>
          </a:solidFill>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r>
              <a:rPr lang="en-US" sz="2000" dirty="0">
                <a:solidFill>
                  <a:schemeClr val="tx1"/>
                </a:solidFill>
              </a:rPr>
              <a:t>Recognize revenue in the</a:t>
            </a:r>
          </a:p>
          <a:p>
            <a:pPr algn="ctr"/>
            <a:r>
              <a:rPr lang="en-US" sz="2000" dirty="0">
                <a:solidFill>
                  <a:schemeClr val="tx1"/>
                </a:solidFill>
              </a:rPr>
              <a:t>accounting period in which the</a:t>
            </a:r>
          </a:p>
          <a:p>
            <a:pPr algn="ctr"/>
            <a:r>
              <a:rPr lang="en-US" sz="2000" dirty="0">
                <a:solidFill>
                  <a:schemeClr val="tx1"/>
                </a:solidFill>
              </a:rPr>
              <a:t>performance obligation is satisfied.</a:t>
            </a:r>
          </a:p>
        </p:txBody>
      </p:sp>
      <p:sp>
        <p:nvSpPr>
          <p:cNvPr id="18" name="Rectangle 17"/>
          <p:cNvSpPr/>
          <p:nvPr/>
        </p:nvSpPr>
        <p:spPr>
          <a:xfrm>
            <a:off x="4910471" y="2509284"/>
            <a:ext cx="3886200" cy="762000"/>
          </a:xfrm>
          <a:prstGeom prst="rect">
            <a:avLst/>
          </a:prstGeom>
          <a:solidFill>
            <a:srgbClr val="EA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Expense Recognition </a:t>
            </a:r>
          </a:p>
          <a:p>
            <a:pPr algn="ctr"/>
            <a:r>
              <a:rPr lang="en-US" sz="2000" b="1" dirty="0" smtClean="0">
                <a:solidFill>
                  <a:schemeClr val="tx1"/>
                </a:solidFill>
              </a:rPr>
              <a:t>Principle</a:t>
            </a:r>
            <a:endParaRPr lang="en-US" sz="2000" b="1" dirty="0">
              <a:solidFill>
                <a:schemeClr val="tx1"/>
              </a:solidFill>
            </a:endParaRPr>
          </a:p>
        </p:txBody>
      </p:sp>
      <p:sp>
        <p:nvSpPr>
          <p:cNvPr id="19" name="Rectangle 18"/>
          <p:cNvSpPr/>
          <p:nvPr/>
        </p:nvSpPr>
        <p:spPr>
          <a:xfrm>
            <a:off x="4910471" y="3271284"/>
            <a:ext cx="3886200" cy="1066800"/>
          </a:xfrm>
          <a:prstGeom prst="rect">
            <a:avLst/>
          </a:prstGeom>
          <a:solidFill>
            <a:srgbClr val="A9EFCE"/>
          </a:solidFill>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2000" dirty="0">
                <a:solidFill>
                  <a:schemeClr val="tx1"/>
                </a:solidFill>
              </a:rPr>
              <a:t>Recognize expense in the </a:t>
            </a:r>
            <a:r>
              <a:rPr lang="en-US" sz="2000" dirty="0" smtClean="0">
                <a:solidFill>
                  <a:schemeClr val="tx1"/>
                </a:solidFill>
              </a:rPr>
              <a:t>period that </a:t>
            </a:r>
            <a:r>
              <a:rPr lang="en-US" sz="2000" dirty="0">
                <a:solidFill>
                  <a:schemeClr val="tx1"/>
                </a:solidFill>
              </a:rPr>
              <a:t>efforts are made </a:t>
            </a:r>
            <a:r>
              <a:rPr lang="en-US" sz="2000" dirty="0" smtClean="0">
                <a:solidFill>
                  <a:schemeClr val="tx1"/>
                </a:solidFill>
              </a:rPr>
              <a:t>to generate </a:t>
            </a:r>
            <a:r>
              <a:rPr lang="en-US" sz="2000" dirty="0">
                <a:solidFill>
                  <a:schemeClr val="tx1"/>
                </a:solidFill>
              </a:rPr>
              <a:t>revenue.</a:t>
            </a:r>
          </a:p>
        </p:txBody>
      </p:sp>
      <p:cxnSp>
        <p:nvCxnSpPr>
          <p:cNvPr id="4" name="Straight Connector 3"/>
          <p:cNvCxnSpPr/>
          <p:nvPr/>
        </p:nvCxnSpPr>
        <p:spPr>
          <a:xfrm>
            <a:off x="2624471" y="1371600"/>
            <a:ext cx="3886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22696" y="5181600"/>
            <a:ext cx="3886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19421" y="3283689"/>
            <a:ext cx="3886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910471" y="3283689"/>
            <a:ext cx="38862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6200000" flipH="1">
            <a:off x="6408154" y="1607553"/>
            <a:ext cx="1007789" cy="806304"/>
          </a:xfrm>
          <a:prstGeom prst="bentConnector3">
            <a:avLst>
              <a:gd name="adj1" fmla="val 213"/>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a:off x="1723061" y="1612549"/>
            <a:ext cx="1002474" cy="790996"/>
          </a:xfrm>
          <a:prstGeom prst="bentConnector3">
            <a:avLst>
              <a:gd name="adj1" fmla="val 150"/>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a:off x="6427064" y="4427006"/>
            <a:ext cx="971741" cy="804530"/>
          </a:xfrm>
          <a:prstGeom prst="bentConnector2">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205621" y="3429000"/>
            <a:ext cx="704850" cy="0"/>
          </a:xfrm>
          <a:prstGeom prst="straightConnector1">
            <a:avLst/>
          </a:prstGeom>
          <a:ln w="3810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9"/>
          <p:cNvSpPr>
            <a:spLocks noChangeArrowheads="1"/>
          </p:cNvSpPr>
          <p:nvPr/>
        </p:nvSpPr>
        <p:spPr bwMode="auto">
          <a:xfrm>
            <a:off x="7086600" y="617034"/>
            <a:ext cx="1981200" cy="7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3.1 </a:t>
            </a:r>
            <a:endParaRPr lang="en-US" altLang="en-US" sz="1200" dirty="0">
              <a:solidFill>
                <a:srgbClr val="196E78"/>
              </a:solidFill>
              <a:latin typeface="+mn-lt"/>
            </a:endParaRPr>
          </a:p>
          <a:p>
            <a:pPr>
              <a:lnSpc>
                <a:spcPct val="90000"/>
              </a:lnSpc>
            </a:pPr>
            <a:r>
              <a:rPr lang="en-US" altLang="en-US" sz="1200" b="0" dirty="0">
                <a:solidFill>
                  <a:schemeClr val="tx1"/>
                </a:solidFill>
                <a:latin typeface="+mn-lt"/>
              </a:rPr>
              <a:t>IFRS relationships in </a:t>
            </a:r>
            <a:endParaRPr lang="en-US" altLang="en-US" sz="1200" b="0" dirty="0" smtClean="0">
              <a:solidFill>
                <a:schemeClr val="tx1"/>
              </a:solidFill>
              <a:latin typeface="+mn-lt"/>
            </a:endParaRPr>
          </a:p>
          <a:p>
            <a:pPr>
              <a:lnSpc>
                <a:spcPct val="90000"/>
              </a:lnSpc>
            </a:pPr>
            <a:r>
              <a:rPr lang="en-US" altLang="en-US" sz="1200" b="0" dirty="0" smtClean="0">
                <a:solidFill>
                  <a:schemeClr val="tx1"/>
                </a:solidFill>
                <a:latin typeface="+mn-lt"/>
              </a:rPr>
              <a:t>revenue </a:t>
            </a:r>
            <a:r>
              <a:rPr lang="en-US" altLang="en-US" sz="1200" b="0" dirty="0">
                <a:solidFill>
                  <a:schemeClr val="tx1"/>
                </a:solidFill>
                <a:latin typeface="+mn-lt"/>
              </a:rPr>
              <a:t>and expense recognition</a:t>
            </a:r>
          </a:p>
        </p:txBody>
      </p:sp>
    </p:spTree>
    <p:extLst>
      <p:ext uri="{BB962C8B-B14F-4D97-AF65-F5344CB8AC3E}">
        <p14:creationId xmlns:p14="http://schemas.microsoft.com/office/powerpoint/2010/main" val="185351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11</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724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solidFill>
                  <a:srgbClr val="0000CC"/>
                </a:solidFill>
              </a:rPr>
              <a:t>Adjusting Entries</a:t>
            </a:r>
            <a:endParaRPr lang="en-US" altLang="en-US" sz="3200" b="1" dirty="0">
              <a:solidFill>
                <a:srgbClr val="0000CC"/>
              </a:solidFill>
            </a:endParaRPr>
          </a:p>
          <a:p>
            <a:pPr marL="574675" lvl="2" indent="-346075">
              <a:lnSpc>
                <a:spcPct val="100000"/>
              </a:lnSpc>
              <a:spcBef>
                <a:spcPts val="1200"/>
              </a:spcBef>
              <a:buClr>
                <a:srgbClr val="990000"/>
              </a:buClr>
              <a:buSzPct val="100000"/>
            </a:pPr>
            <a:r>
              <a:rPr lang="en-US" altLang="en-US" sz="2800" dirty="0" smtClean="0"/>
              <a:t>Ensure </a:t>
            </a:r>
            <a:r>
              <a:rPr lang="en-US" altLang="en-US" sz="2800" dirty="0"/>
              <a:t>that the </a:t>
            </a:r>
            <a:r>
              <a:rPr lang="en-US" altLang="en-US" sz="2800" b="1" dirty="0"/>
              <a:t>revenue recognition </a:t>
            </a:r>
            <a:r>
              <a:rPr lang="en-US" altLang="en-US" sz="2800" dirty="0"/>
              <a:t>and </a:t>
            </a:r>
            <a:r>
              <a:rPr lang="en-US" altLang="en-US" sz="2800" b="1" dirty="0"/>
              <a:t>expense</a:t>
            </a:r>
            <a:r>
              <a:rPr lang="en-US" altLang="en-US" sz="2800" dirty="0"/>
              <a:t> </a:t>
            </a:r>
            <a:r>
              <a:rPr lang="en-US" altLang="en-US" sz="2800" b="1" dirty="0"/>
              <a:t>recognition</a:t>
            </a:r>
            <a:r>
              <a:rPr lang="en-US" altLang="en-US" sz="2800" dirty="0"/>
              <a:t> principles are followed.</a:t>
            </a:r>
          </a:p>
          <a:p>
            <a:pPr marL="574675" lvl="2" indent="-346075">
              <a:lnSpc>
                <a:spcPct val="100000"/>
              </a:lnSpc>
              <a:spcBef>
                <a:spcPts val="1200"/>
              </a:spcBef>
              <a:buClr>
                <a:srgbClr val="990000"/>
              </a:buClr>
              <a:buSzPct val="100000"/>
            </a:pPr>
            <a:r>
              <a:rPr lang="en-US" altLang="en-US" sz="2800" dirty="0"/>
              <a:t>Necessary because the </a:t>
            </a:r>
            <a:r>
              <a:rPr lang="en-US" altLang="en-US" sz="2800" b="1" dirty="0"/>
              <a:t>trial balance may not contain up-to-date </a:t>
            </a:r>
            <a:r>
              <a:rPr lang="en-US" altLang="en-US" sz="2800" dirty="0"/>
              <a:t>and complete data.</a:t>
            </a:r>
          </a:p>
          <a:p>
            <a:pPr marL="574675" lvl="2" indent="-346075">
              <a:lnSpc>
                <a:spcPct val="100000"/>
              </a:lnSpc>
              <a:spcBef>
                <a:spcPts val="1200"/>
              </a:spcBef>
              <a:buClr>
                <a:srgbClr val="990000"/>
              </a:buClr>
              <a:buSzPct val="100000"/>
            </a:pPr>
            <a:r>
              <a:rPr lang="en-US" altLang="en-US" sz="2800" b="1" dirty="0"/>
              <a:t>Required</a:t>
            </a:r>
            <a:r>
              <a:rPr lang="en-US" altLang="en-US" sz="2800" dirty="0"/>
              <a:t> every time a company prepares </a:t>
            </a:r>
            <a:r>
              <a:rPr lang="en-US" altLang="en-US" sz="2800" dirty="0">
                <a:solidFill>
                  <a:srgbClr val="FF0000"/>
                </a:solidFill>
              </a:rPr>
              <a:t>financial statements.</a:t>
            </a:r>
          </a:p>
          <a:p>
            <a:pPr marL="574675" lvl="2" indent="-346075">
              <a:lnSpc>
                <a:spcPct val="100000"/>
              </a:lnSpc>
              <a:spcBef>
                <a:spcPts val="1200"/>
              </a:spcBef>
              <a:buClr>
                <a:srgbClr val="990000"/>
              </a:buClr>
              <a:buSzPct val="100000"/>
            </a:pPr>
            <a:r>
              <a:rPr lang="en-US" altLang="en-US" sz="2800" dirty="0"/>
              <a:t>Will include </a:t>
            </a:r>
            <a:r>
              <a:rPr lang="en-US" altLang="en-US" sz="2800" b="1" dirty="0"/>
              <a:t>one income statement account and one statement of financial </a:t>
            </a:r>
            <a:r>
              <a:rPr lang="en-US" altLang="en-US" sz="2800" b="1" dirty="0" smtClean="0"/>
              <a:t>position account</a:t>
            </a:r>
            <a:r>
              <a:rPr lang="en-US" altLang="en-US" sz="2800" dirty="0" smtClean="0"/>
              <a:t>.</a:t>
            </a: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The Need for Adjusting Entries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1150069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12</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Types of Adjusting Entries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1" name="Rectangle 11"/>
          <p:cNvSpPr>
            <a:spLocks noChangeArrowheads="1"/>
          </p:cNvSpPr>
          <p:nvPr/>
        </p:nvSpPr>
        <p:spPr bwMode="auto">
          <a:xfrm>
            <a:off x="370368" y="5551968"/>
            <a:ext cx="2514600" cy="457200"/>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smtClean="0">
                <a:solidFill>
                  <a:srgbClr val="196E78"/>
                </a:solidFill>
                <a:latin typeface="+mn-lt"/>
              </a:rPr>
              <a:t>ILLUSTRATION 3.2</a:t>
            </a:r>
            <a:endParaRPr lang="en-US" altLang="en-US" sz="1200" dirty="0">
              <a:solidFill>
                <a:srgbClr val="196E78"/>
              </a:solidFill>
              <a:latin typeface="+mn-lt"/>
            </a:endParaRPr>
          </a:p>
          <a:p>
            <a:r>
              <a:rPr lang="en-US" altLang="en-US" sz="1200" b="0" dirty="0">
                <a:solidFill>
                  <a:schemeClr val="tx1"/>
                </a:solidFill>
                <a:latin typeface="+mn-lt"/>
              </a:rPr>
              <a:t>Categories of adjusting entries</a:t>
            </a:r>
            <a:endParaRPr lang="en-US" altLang="en-US" sz="1200" b="0" dirty="0">
              <a:solidFill>
                <a:srgbClr val="B00000"/>
              </a:solidFill>
              <a:latin typeface="+mn-lt"/>
            </a:endParaRPr>
          </a:p>
        </p:txBody>
      </p:sp>
      <p:sp>
        <p:nvSpPr>
          <p:cNvPr id="12" name="Rectangle 15"/>
          <p:cNvSpPr>
            <a:spLocks noChangeArrowheads="1"/>
          </p:cNvSpPr>
          <p:nvPr/>
        </p:nvSpPr>
        <p:spPr bwMode="auto">
          <a:xfrm>
            <a:off x="368191" y="1828800"/>
            <a:ext cx="8305800" cy="3810000"/>
          </a:xfrm>
          <a:prstGeom prst="rect">
            <a:avLst/>
          </a:prstGeom>
          <a:solidFill>
            <a:srgbClr val="FBF5C9"/>
          </a:solidFill>
          <a:ln w="28575" cap="sq">
            <a:solidFill>
              <a:schemeClr val="tx1"/>
            </a:solidFill>
            <a:miter lim="800000"/>
            <a:headEnd type="none" w="sm" len="sm"/>
            <a:tailEnd type="none" w="sm" len="sm"/>
          </a:ln>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mn-lt"/>
            </a:endParaRPr>
          </a:p>
        </p:txBody>
      </p:sp>
      <p:sp>
        <p:nvSpPr>
          <p:cNvPr id="13" name="Rectangle 5"/>
          <p:cNvSpPr>
            <a:spLocks noChangeArrowheads="1"/>
          </p:cNvSpPr>
          <p:nvPr/>
        </p:nvSpPr>
        <p:spPr bwMode="auto">
          <a:xfrm>
            <a:off x="609600" y="2362200"/>
            <a:ext cx="3810000" cy="1600200"/>
          </a:xfrm>
          <a:prstGeom prst="rect">
            <a:avLst/>
          </a:prstGeom>
          <a:noFill/>
          <a:ln w="28575" cap="sq">
            <a:noFill/>
            <a:miter lim="800000"/>
            <a:headEnd type="none" w="sm" len="sm"/>
            <a:tailEnd type="none" w="sm" len="sm"/>
          </a:ln>
          <a:effectLst/>
        </p:spPr>
        <p:txBody>
          <a:bodyPr tIns="137160"/>
          <a:lstStyle/>
          <a:p>
            <a:pPr marL="346075" indent="-346075">
              <a:lnSpc>
                <a:spcPct val="115000"/>
              </a:lnSpc>
              <a:defRPr/>
            </a:pPr>
            <a:r>
              <a:rPr lang="en-US" sz="2200" b="0" dirty="0">
                <a:solidFill>
                  <a:schemeClr val="tx1"/>
                </a:solidFill>
              </a:rPr>
              <a:t>1.</a:t>
            </a:r>
            <a:r>
              <a:rPr lang="en-US" sz="2200" dirty="0">
                <a:solidFill>
                  <a:schemeClr val="accent2"/>
                </a:solidFill>
                <a:effectLst>
                  <a:outerShdw blurRad="38100" dist="38100" dir="2700000" algn="tl">
                    <a:srgbClr val="C0C0C0"/>
                  </a:outerShdw>
                </a:effectLst>
              </a:rPr>
              <a:t>	</a:t>
            </a:r>
            <a:r>
              <a:rPr lang="en-US" sz="2200" b="1" dirty="0">
                <a:solidFill>
                  <a:srgbClr val="990000"/>
                </a:solidFill>
              </a:rPr>
              <a:t>Prepaid Expenses.</a:t>
            </a:r>
            <a:r>
              <a:rPr lang="en-US" sz="2200" b="1" dirty="0">
                <a:solidFill>
                  <a:srgbClr val="990000"/>
                </a:solidFill>
                <a:effectLst>
                  <a:outerShdw blurRad="38100" dist="38100" dir="2700000" algn="tl">
                    <a:srgbClr val="C0C0C0"/>
                  </a:outerShdw>
                </a:effectLst>
              </a:rPr>
              <a:t> </a:t>
            </a:r>
            <a:r>
              <a:rPr lang="en-US" sz="2200" b="0" dirty="0">
                <a:solidFill>
                  <a:schemeClr val="tx1"/>
                </a:solidFill>
              </a:rPr>
              <a:t>Expenses paid in cash before they are used or consumed.</a:t>
            </a:r>
          </a:p>
        </p:txBody>
      </p:sp>
      <p:sp>
        <p:nvSpPr>
          <p:cNvPr id="14" name="Rectangle 7"/>
          <p:cNvSpPr>
            <a:spLocks noChangeArrowheads="1"/>
          </p:cNvSpPr>
          <p:nvPr/>
        </p:nvSpPr>
        <p:spPr bwMode="auto">
          <a:xfrm>
            <a:off x="609600" y="1752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dirty="0">
                <a:solidFill>
                  <a:schemeClr val="tx1"/>
                </a:solidFill>
                <a:latin typeface="+mn-lt"/>
              </a:rPr>
              <a:t>Deferrals</a:t>
            </a:r>
          </a:p>
        </p:txBody>
      </p:sp>
      <p:sp>
        <p:nvSpPr>
          <p:cNvPr id="15" name="Rectangle 8"/>
          <p:cNvSpPr>
            <a:spLocks noChangeArrowheads="1"/>
          </p:cNvSpPr>
          <p:nvPr/>
        </p:nvSpPr>
        <p:spPr bwMode="auto">
          <a:xfrm>
            <a:off x="4800600" y="2362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200" b="0" dirty="0">
                <a:solidFill>
                  <a:schemeClr val="tx1"/>
                </a:solidFill>
                <a:latin typeface="+mn-lt"/>
              </a:rPr>
              <a:t>1. 	</a:t>
            </a:r>
            <a:r>
              <a:rPr lang="en-US" altLang="en-US" sz="2200" dirty="0">
                <a:solidFill>
                  <a:srgbClr val="990000"/>
                </a:solidFill>
                <a:latin typeface="+mn-lt"/>
              </a:rPr>
              <a:t>Accrued Revenues. </a:t>
            </a:r>
            <a:r>
              <a:rPr lang="en-US" altLang="en-US" sz="2200" b="0" dirty="0">
                <a:solidFill>
                  <a:schemeClr val="tx1"/>
                </a:solidFill>
                <a:latin typeface="+mn-lt"/>
              </a:rPr>
              <a:t>Revenues for services performed but not yet received in cash or recorded. </a:t>
            </a:r>
          </a:p>
        </p:txBody>
      </p:sp>
      <p:sp>
        <p:nvSpPr>
          <p:cNvPr id="16" name="Rectangle 10"/>
          <p:cNvSpPr>
            <a:spLocks noChangeArrowheads="1"/>
          </p:cNvSpPr>
          <p:nvPr/>
        </p:nvSpPr>
        <p:spPr bwMode="auto">
          <a:xfrm>
            <a:off x="4800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200" b="0" dirty="0">
                <a:solidFill>
                  <a:schemeClr val="tx1"/>
                </a:solidFill>
                <a:latin typeface="+mn-lt"/>
              </a:rPr>
              <a:t>2. 	</a:t>
            </a:r>
            <a:r>
              <a:rPr lang="en-US" altLang="en-US" sz="2200" dirty="0">
                <a:solidFill>
                  <a:srgbClr val="990000"/>
                </a:solidFill>
                <a:latin typeface="+mn-lt"/>
              </a:rPr>
              <a:t>Accrued Expenses.  </a:t>
            </a:r>
            <a:r>
              <a:rPr lang="en-US" altLang="en-US" sz="2200" b="0" dirty="0">
                <a:solidFill>
                  <a:schemeClr val="tx1"/>
                </a:solidFill>
                <a:latin typeface="+mn-lt"/>
              </a:rPr>
              <a:t>Expenses incurred but not yet paid in cash or recorded.</a:t>
            </a:r>
          </a:p>
        </p:txBody>
      </p:sp>
      <p:sp>
        <p:nvSpPr>
          <p:cNvPr id="17" name="Rectangle 11"/>
          <p:cNvSpPr>
            <a:spLocks noChangeArrowheads="1"/>
          </p:cNvSpPr>
          <p:nvPr/>
        </p:nvSpPr>
        <p:spPr bwMode="auto">
          <a:xfrm>
            <a:off x="609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2900" indent="-3429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200" b="0" dirty="0">
                <a:solidFill>
                  <a:schemeClr val="tx1"/>
                </a:solidFill>
                <a:latin typeface="+mn-lt"/>
              </a:rPr>
              <a:t>2.</a:t>
            </a:r>
            <a:r>
              <a:rPr lang="en-US" altLang="en-US" sz="2200" dirty="0">
                <a:solidFill>
                  <a:srgbClr val="990000"/>
                </a:solidFill>
                <a:latin typeface="+mn-lt"/>
              </a:rPr>
              <a:t>  Unearned Revenues.  </a:t>
            </a:r>
          </a:p>
          <a:p>
            <a:pPr>
              <a:lnSpc>
                <a:spcPct val="115000"/>
              </a:lnSpc>
            </a:pPr>
            <a:r>
              <a:rPr lang="en-US" altLang="en-US" sz="2200" b="0" dirty="0">
                <a:solidFill>
                  <a:schemeClr val="tx1"/>
                </a:solidFill>
                <a:latin typeface="+mn-lt"/>
              </a:rPr>
              <a:t>	Cash received before services are performed.</a:t>
            </a:r>
          </a:p>
        </p:txBody>
      </p:sp>
      <p:sp>
        <p:nvSpPr>
          <p:cNvPr id="18" name="Rectangle 12"/>
          <p:cNvSpPr>
            <a:spLocks noChangeArrowheads="1"/>
          </p:cNvSpPr>
          <p:nvPr/>
        </p:nvSpPr>
        <p:spPr bwMode="auto">
          <a:xfrm>
            <a:off x="4800600" y="1752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dirty="0">
                <a:solidFill>
                  <a:schemeClr val="tx1"/>
                </a:solidFill>
                <a:latin typeface="+mn-lt"/>
              </a:rPr>
              <a:t>Accruals</a:t>
            </a:r>
          </a:p>
        </p:txBody>
      </p:sp>
      <p:sp>
        <p:nvSpPr>
          <p:cNvPr id="19" name="Line 14"/>
          <p:cNvSpPr>
            <a:spLocks noChangeShapeType="1"/>
          </p:cNvSpPr>
          <p:nvPr/>
        </p:nvSpPr>
        <p:spPr bwMode="auto">
          <a:xfrm>
            <a:off x="685800" y="2286000"/>
            <a:ext cx="78486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916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latin typeface="+mn-lt"/>
              </a:rPr>
              <a:pPr/>
              <a:t>13</a:t>
            </a:fld>
            <a:endParaRPr lang="en-US" dirty="0">
              <a:latin typeface="+mn-lt"/>
            </a:endParaRPr>
          </a:p>
        </p:txBody>
      </p:sp>
      <p:sp>
        <p:nvSpPr>
          <p:cNvPr id="5" name="Footer Placeholder "/>
          <p:cNvSpPr>
            <a:spLocks noGrp="1"/>
          </p:cNvSpPr>
          <p:nvPr>
            <p:ph type="ftr" sz="quarter" idx="11"/>
          </p:nvPr>
        </p:nvSpPr>
        <p:spPr/>
        <p:txBody>
          <a:bodyPr/>
          <a:lstStyle/>
          <a:p>
            <a:r>
              <a:rPr lang="en-US" dirty="0" smtClean="0">
                <a:latin typeface="+mn-lt"/>
              </a:rPr>
              <a:t>Copyright ©2019 John </a:t>
            </a:r>
            <a:r>
              <a:rPr lang="en-US" dirty="0">
                <a:latin typeface="+mn-lt"/>
              </a:rPr>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2"/>
          <p:cNvSpPr>
            <a:spLocks noGrp="1"/>
          </p:cNvSpPr>
          <p:nvPr>
            <p:ph type="title"/>
          </p:nvPr>
        </p:nvSpPr>
        <p:spPr>
          <a:xfrm>
            <a:off x="304800" y="762001"/>
            <a:ext cx="8534400" cy="646331"/>
          </a:xfrm>
        </p:spPr>
        <p:txBody>
          <a:bodyPr>
            <a:spAutoFit/>
          </a:bodyPr>
          <a:lstStyle/>
          <a:p>
            <a:r>
              <a:rPr lang="en-US" b="1" dirty="0">
                <a:ea typeface="Source Sans Pro" charset="0"/>
              </a:rPr>
              <a:t>DO IT! 1    </a:t>
            </a:r>
            <a:r>
              <a:rPr lang="en-US" b="1" dirty="0" smtClean="0">
                <a:solidFill>
                  <a:srgbClr val="196E78"/>
                </a:solidFill>
                <a:ea typeface="Source Sans Pro" charset="0"/>
              </a:rPr>
              <a:t>Timing Concepts</a:t>
            </a:r>
            <a:endParaRPr lang="en-US" sz="2000" b="1" dirty="0"/>
          </a:p>
        </p:txBody>
      </p:sp>
      <p:cxnSp>
        <p:nvCxnSpPr>
          <p:cNvPr id="12" name="Straight Connector 11"/>
          <p:cNvCxnSpPr/>
          <p:nvPr/>
        </p:nvCxnSpPr>
        <p:spPr>
          <a:xfrm flipV="1">
            <a:off x="2323212" y="767316"/>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auto">
          <a:xfrm>
            <a:off x="4114800" y="1457482"/>
            <a:ext cx="4800600" cy="4741298"/>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10000"/>
              </a:lnSpc>
              <a:spcBef>
                <a:spcPct val="10000"/>
              </a:spcBef>
              <a:buFontTx/>
              <a:buAutoNum type="alphaLcParenBoth"/>
            </a:pPr>
            <a:r>
              <a:rPr lang="en-US" altLang="en-US" sz="1900" b="0" dirty="0">
                <a:solidFill>
                  <a:schemeClr val="tx1"/>
                </a:solidFill>
                <a:latin typeface="+mn-lt"/>
              </a:rPr>
              <a:t>Monthly and quarterly time periods.</a:t>
            </a:r>
          </a:p>
          <a:p>
            <a:pPr>
              <a:lnSpc>
                <a:spcPct val="110000"/>
              </a:lnSpc>
              <a:spcBef>
                <a:spcPct val="10000"/>
              </a:spcBef>
              <a:buFontTx/>
              <a:buAutoNum type="alphaLcParenBoth"/>
            </a:pPr>
            <a:r>
              <a:rPr lang="en-US" altLang="en-US" sz="1900" b="0" dirty="0">
                <a:solidFill>
                  <a:schemeClr val="tx1"/>
                </a:solidFill>
                <a:latin typeface="+mn-lt"/>
              </a:rPr>
              <a:t>Efforts </a:t>
            </a:r>
            <a:r>
              <a:rPr lang="en-US" altLang="en-US" sz="1900" b="0" dirty="0" smtClean="0">
                <a:solidFill>
                  <a:schemeClr val="tx1"/>
                </a:solidFill>
                <a:latin typeface="+mn-lt"/>
              </a:rPr>
              <a:t>(expenses</a:t>
            </a:r>
            <a:r>
              <a:rPr lang="en-US" altLang="en-US" sz="1900" b="0" dirty="0">
                <a:solidFill>
                  <a:schemeClr val="tx1"/>
                </a:solidFill>
                <a:latin typeface="+mn-lt"/>
              </a:rPr>
              <a:t>) should be recognized in the period in which a company uses assets or incurs liabilities to generate results (revenues). </a:t>
            </a:r>
            <a:endParaRPr lang="en-US" altLang="en-US" sz="1900" b="0" dirty="0" smtClean="0">
              <a:solidFill>
                <a:schemeClr val="tx1"/>
              </a:solidFill>
              <a:latin typeface="+mn-lt"/>
            </a:endParaRPr>
          </a:p>
          <a:p>
            <a:pPr>
              <a:lnSpc>
                <a:spcPct val="110000"/>
              </a:lnSpc>
              <a:spcBef>
                <a:spcPct val="10000"/>
              </a:spcBef>
              <a:buFontTx/>
              <a:buAutoNum type="alphaLcParenBoth"/>
            </a:pPr>
            <a:r>
              <a:rPr lang="en-US" altLang="en-US" sz="1900" b="0" dirty="0" smtClean="0">
                <a:solidFill>
                  <a:schemeClr val="tx1"/>
                </a:solidFill>
                <a:latin typeface="+mn-lt"/>
              </a:rPr>
              <a:t>Accountants </a:t>
            </a:r>
            <a:r>
              <a:rPr lang="en-US" altLang="en-US" sz="1900" b="0" dirty="0">
                <a:solidFill>
                  <a:schemeClr val="tx1"/>
                </a:solidFill>
                <a:latin typeface="+mn-lt"/>
              </a:rPr>
              <a:t>divide the economic life of a business into </a:t>
            </a:r>
            <a:r>
              <a:rPr lang="en-US" altLang="en-US" sz="1900" b="0" dirty="0" smtClean="0">
                <a:solidFill>
                  <a:schemeClr val="tx1"/>
                </a:solidFill>
                <a:latin typeface="+mn-lt"/>
              </a:rPr>
              <a:t>artiﬁcial </a:t>
            </a:r>
            <a:r>
              <a:rPr lang="en-US" altLang="en-US" sz="1900" b="0" dirty="0">
                <a:solidFill>
                  <a:schemeClr val="tx1"/>
                </a:solidFill>
                <a:latin typeface="+mn-lt"/>
              </a:rPr>
              <a:t>time periods</a:t>
            </a:r>
            <a:r>
              <a:rPr lang="en-US" altLang="en-US" sz="1900" b="0" dirty="0" smtClean="0">
                <a:solidFill>
                  <a:schemeClr val="tx1"/>
                </a:solidFill>
                <a:latin typeface="+mn-lt"/>
              </a:rPr>
              <a:t>.</a:t>
            </a:r>
          </a:p>
          <a:p>
            <a:pPr>
              <a:lnSpc>
                <a:spcPct val="110000"/>
              </a:lnSpc>
              <a:spcBef>
                <a:spcPct val="10000"/>
              </a:spcBef>
              <a:buFontTx/>
              <a:buAutoNum type="alphaLcParenBoth"/>
            </a:pPr>
            <a:r>
              <a:rPr lang="en-US" altLang="en-US" sz="1900" b="0" dirty="0" smtClean="0">
                <a:solidFill>
                  <a:schemeClr val="tx1"/>
                </a:solidFill>
                <a:latin typeface="+mn-lt"/>
              </a:rPr>
              <a:t>Companies </a:t>
            </a:r>
            <a:r>
              <a:rPr lang="en-US" altLang="en-US" sz="1900" b="0" dirty="0">
                <a:solidFill>
                  <a:schemeClr val="tx1"/>
                </a:solidFill>
                <a:latin typeface="+mn-lt"/>
              </a:rPr>
              <a:t>record revenues when they receive cash and record expenses when they pay out cash</a:t>
            </a:r>
            <a:r>
              <a:rPr lang="en-US" altLang="en-US" sz="1900" b="0" dirty="0" smtClean="0">
                <a:solidFill>
                  <a:schemeClr val="tx1"/>
                </a:solidFill>
                <a:latin typeface="+mn-lt"/>
              </a:rPr>
              <a:t>. </a:t>
            </a:r>
          </a:p>
          <a:p>
            <a:pPr>
              <a:lnSpc>
                <a:spcPct val="110000"/>
              </a:lnSpc>
              <a:spcBef>
                <a:spcPct val="10000"/>
              </a:spcBef>
              <a:buFontTx/>
              <a:buAutoNum type="alphaLcParenBoth"/>
            </a:pPr>
            <a:r>
              <a:rPr lang="en-US" altLang="en-US" sz="1900" b="0" dirty="0" smtClean="0">
                <a:solidFill>
                  <a:schemeClr val="tx1"/>
                </a:solidFill>
                <a:latin typeface="+mn-lt"/>
              </a:rPr>
              <a:t>An </a:t>
            </a:r>
            <a:r>
              <a:rPr lang="en-US" altLang="en-US" sz="1900" b="0" dirty="0">
                <a:solidFill>
                  <a:schemeClr val="tx1"/>
                </a:solidFill>
                <a:latin typeface="+mn-lt"/>
              </a:rPr>
              <a:t>accounting time period that starts on January 1 and ends on December 31</a:t>
            </a:r>
            <a:r>
              <a:rPr lang="en-US" altLang="en-US" sz="1900" b="0" dirty="0" smtClean="0">
                <a:solidFill>
                  <a:schemeClr val="tx1"/>
                </a:solidFill>
                <a:latin typeface="+mn-lt"/>
              </a:rPr>
              <a:t>.</a:t>
            </a:r>
          </a:p>
          <a:p>
            <a:pPr>
              <a:lnSpc>
                <a:spcPct val="110000"/>
              </a:lnSpc>
              <a:spcBef>
                <a:spcPct val="10000"/>
              </a:spcBef>
              <a:buFontTx/>
              <a:buAutoNum type="alphaLcParenBoth"/>
            </a:pPr>
            <a:r>
              <a:rPr lang="en-US" altLang="en-US" sz="1900" b="0" dirty="0" smtClean="0">
                <a:solidFill>
                  <a:schemeClr val="tx1"/>
                </a:solidFill>
                <a:latin typeface="+mn-lt"/>
              </a:rPr>
              <a:t>Companies </a:t>
            </a:r>
            <a:r>
              <a:rPr lang="en-US" altLang="en-US" sz="1900" b="0" dirty="0">
                <a:solidFill>
                  <a:schemeClr val="tx1"/>
                </a:solidFill>
                <a:latin typeface="+mn-lt"/>
              </a:rPr>
              <a:t>record transactions in the period in which the events occur.</a:t>
            </a:r>
          </a:p>
        </p:txBody>
      </p:sp>
      <p:sp>
        <p:nvSpPr>
          <p:cNvPr id="15" name="Rectangle 4"/>
          <p:cNvSpPr>
            <a:spLocks noChangeArrowheads="1"/>
          </p:cNvSpPr>
          <p:nvPr/>
        </p:nvSpPr>
        <p:spPr bwMode="auto">
          <a:xfrm>
            <a:off x="304800" y="1462798"/>
            <a:ext cx="3581400" cy="252505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pPr>
            <a:r>
              <a:rPr lang="en-US" altLang="en-US" sz="1900" b="0" dirty="0" smtClean="0">
                <a:solidFill>
                  <a:schemeClr val="tx1"/>
                </a:solidFill>
                <a:latin typeface="+mn-lt"/>
              </a:rPr>
              <a:t>Below </a:t>
            </a:r>
            <a:r>
              <a:rPr lang="en-US" altLang="en-US" sz="1900" b="0" dirty="0">
                <a:solidFill>
                  <a:schemeClr val="tx1"/>
                </a:solidFill>
                <a:latin typeface="+mn-lt"/>
              </a:rPr>
              <a:t>is a list of timing concepts in the left column, with a description of the concept in the right column. There are more descriptions provided than concepts. Match the description to the concept</a:t>
            </a:r>
          </a:p>
        </p:txBody>
      </p:sp>
      <p:sp>
        <p:nvSpPr>
          <p:cNvPr id="19" name="Rectangle 10"/>
          <p:cNvSpPr>
            <a:spLocks noChangeArrowheads="1"/>
          </p:cNvSpPr>
          <p:nvPr/>
        </p:nvSpPr>
        <p:spPr bwMode="auto">
          <a:xfrm>
            <a:off x="304800" y="3967873"/>
            <a:ext cx="3581400" cy="2212144"/>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5000"/>
              </a:lnSpc>
              <a:spcBef>
                <a:spcPct val="50000"/>
              </a:spcBef>
            </a:pPr>
            <a:r>
              <a:rPr lang="en-US" altLang="en-US" sz="1900" b="0" dirty="0">
                <a:solidFill>
                  <a:schemeClr val="tx1"/>
                </a:solidFill>
                <a:latin typeface="+mn-lt"/>
              </a:rPr>
              <a:t>1. ___ Accrual-basis accounting.</a:t>
            </a:r>
          </a:p>
          <a:p>
            <a:pPr>
              <a:lnSpc>
                <a:spcPct val="125000"/>
              </a:lnSpc>
              <a:spcBef>
                <a:spcPct val="50000"/>
              </a:spcBef>
            </a:pPr>
            <a:r>
              <a:rPr lang="en-US" altLang="en-US" sz="1900" b="0" dirty="0">
                <a:solidFill>
                  <a:schemeClr val="tx1"/>
                </a:solidFill>
                <a:latin typeface="+mn-lt"/>
              </a:rPr>
              <a:t>2. ___	Calendar year.</a:t>
            </a:r>
          </a:p>
          <a:p>
            <a:pPr>
              <a:lnSpc>
                <a:spcPct val="125000"/>
              </a:lnSpc>
              <a:spcBef>
                <a:spcPct val="50000"/>
              </a:spcBef>
            </a:pPr>
            <a:r>
              <a:rPr lang="en-US" altLang="en-US" sz="1900" b="0" dirty="0">
                <a:solidFill>
                  <a:schemeClr val="tx1"/>
                </a:solidFill>
                <a:latin typeface="+mn-lt"/>
              </a:rPr>
              <a:t>3. ___	Time period assumption.</a:t>
            </a:r>
          </a:p>
          <a:p>
            <a:pPr>
              <a:spcBef>
                <a:spcPct val="50000"/>
              </a:spcBef>
            </a:pPr>
            <a:r>
              <a:rPr lang="en-US" altLang="en-US" sz="1900" b="0" dirty="0">
                <a:solidFill>
                  <a:schemeClr val="tx1"/>
                </a:solidFill>
                <a:latin typeface="+mn-lt"/>
              </a:rPr>
              <a:t>4. ___	Expense recognition principle.</a:t>
            </a:r>
          </a:p>
        </p:txBody>
      </p:sp>
      <p:sp>
        <p:nvSpPr>
          <p:cNvPr id="20" name="Text Box 18"/>
          <p:cNvSpPr txBox="1">
            <a:spLocks noChangeArrowheads="1"/>
          </p:cNvSpPr>
          <p:nvPr/>
        </p:nvSpPr>
        <p:spPr bwMode="auto">
          <a:xfrm>
            <a:off x="609600" y="3998662"/>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CC0000"/>
                </a:solidFill>
                <a:latin typeface="+mn-lt"/>
              </a:rPr>
              <a:t>f</a:t>
            </a:r>
          </a:p>
        </p:txBody>
      </p:sp>
      <p:sp>
        <p:nvSpPr>
          <p:cNvPr id="21" name="Text Box 19"/>
          <p:cNvSpPr txBox="1">
            <a:spLocks noChangeArrowheads="1"/>
          </p:cNvSpPr>
          <p:nvPr/>
        </p:nvSpPr>
        <p:spPr bwMode="auto">
          <a:xfrm>
            <a:off x="609600" y="4519654"/>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CC0000"/>
                </a:solidFill>
                <a:latin typeface="+mn-lt"/>
              </a:rPr>
              <a:t>e</a:t>
            </a:r>
          </a:p>
        </p:txBody>
      </p:sp>
      <p:sp>
        <p:nvSpPr>
          <p:cNvPr id="22" name="Text Box 20"/>
          <p:cNvSpPr txBox="1">
            <a:spLocks noChangeArrowheads="1"/>
          </p:cNvSpPr>
          <p:nvPr/>
        </p:nvSpPr>
        <p:spPr bwMode="auto">
          <a:xfrm>
            <a:off x="609600" y="5033566"/>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CC0000"/>
                </a:solidFill>
                <a:latin typeface="+mn-lt"/>
              </a:rPr>
              <a:t>c</a:t>
            </a:r>
          </a:p>
        </p:txBody>
      </p:sp>
      <p:sp>
        <p:nvSpPr>
          <p:cNvPr id="23" name="Text Box 21"/>
          <p:cNvSpPr txBox="1">
            <a:spLocks noChangeArrowheads="1"/>
          </p:cNvSpPr>
          <p:nvPr/>
        </p:nvSpPr>
        <p:spPr bwMode="auto">
          <a:xfrm>
            <a:off x="609600" y="5474818"/>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CC0000"/>
                </a:solidFill>
                <a:latin typeface="+mn-lt"/>
              </a:rPr>
              <a:t>b</a:t>
            </a:r>
          </a:p>
        </p:txBody>
      </p:sp>
    </p:spTree>
    <p:extLst>
      <p:ext uri="{BB962C8B-B14F-4D97-AF65-F5344CB8AC3E}">
        <p14:creationId xmlns:p14="http://schemas.microsoft.com/office/powerpoint/2010/main" val="10017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14</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b="1" dirty="0" smtClean="0"/>
              <a:t>Deferrals</a:t>
            </a:r>
            <a:r>
              <a:rPr lang="en-US" altLang="en-US" sz="2800" dirty="0" smtClean="0"/>
              <a:t> </a:t>
            </a:r>
            <a:r>
              <a:rPr lang="en-US" altLang="en-US" sz="2800" dirty="0"/>
              <a:t>are </a:t>
            </a:r>
            <a:r>
              <a:rPr lang="en-US" altLang="en-US" sz="2800" b="1" dirty="0"/>
              <a:t>expenses or revenues </a:t>
            </a:r>
            <a:r>
              <a:rPr lang="en-US" altLang="en-US" sz="2800" dirty="0"/>
              <a:t>that are recognized at a date later than the point when cash was originally exchanged.  There are </a:t>
            </a:r>
            <a:r>
              <a:rPr lang="en-US" altLang="en-US" sz="2800" b="1" dirty="0"/>
              <a:t>two types</a:t>
            </a:r>
            <a:r>
              <a:rPr lang="en-US" altLang="en-US" sz="2800" dirty="0"/>
              <a:t>:</a:t>
            </a:r>
          </a:p>
          <a:p>
            <a:pPr marL="574675" lvl="2" indent="-346075">
              <a:lnSpc>
                <a:spcPct val="100000"/>
              </a:lnSpc>
              <a:spcBef>
                <a:spcPts val="600"/>
              </a:spcBef>
              <a:buClr>
                <a:srgbClr val="990000"/>
              </a:buClr>
              <a:buSzPct val="100000"/>
            </a:pPr>
            <a:r>
              <a:rPr lang="en-US" altLang="en-US" sz="2800" b="1" dirty="0"/>
              <a:t>Prepaid expenses</a:t>
            </a:r>
          </a:p>
          <a:p>
            <a:pPr marL="574675" lvl="2" indent="-346075">
              <a:lnSpc>
                <a:spcPct val="100000"/>
              </a:lnSpc>
              <a:spcBef>
                <a:spcPts val="600"/>
              </a:spcBef>
              <a:buClr>
                <a:srgbClr val="990000"/>
              </a:buClr>
              <a:buSzPct val="100000"/>
            </a:pPr>
            <a:r>
              <a:rPr lang="en-US" altLang="en-US" sz="2800" b="1" dirty="0"/>
              <a:t>Unearned revenues</a:t>
            </a:r>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Adjusting Entries for Deferrals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9" name="Chevron 8"/>
          <p:cNvSpPr/>
          <p:nvPr/>
        </p:nvSpPr>
        <p:spPr bwMode="auto">
          <a:xfrm>
            <a:off x="2013096" y="4115226"/>
            <a:ext cx="2078182"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Journalize</a:t>
            </a:r>
          </a:p>
        </p:txBody>
      </p:sp>
      <p:sp>
        <p:nvSpPr>
          <p:cNvPr id="11" name="Chevron 10"/>
          <p:cNvSpPr/>
          <p:nvPr/>
        </p:nvSpPr>
        <p:spPr bwMode="auto">
          <a:xfrm>
            <a:off x="381000" y="4115226"/>
            <a:ext cx="1983719"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Analyze</a:t>
            </a:r>
          </a:p>
        </p:txBody>
      </p:sp>
      <p:sp>
        <p:nvSpPr>
          <p:cNvPr id="12" name="Chevron 11"/>
          <p:cNvSpPr/>
          <p:nvPr/>
        </p:nvSpPr>
        <p:spPr bwMode="auto">
          <a:xfrm>
            <a:off x="3733800" y="4119647"/>
            <a:ext cx="156136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a:t>
            </a:r>
          </a:p>
        </p:txBody>
      </p:sp>
      <p:sp>
        <p:nvSpPr>
          <p:cNvPr id="13" name="Chevron 12"/>
          <p:cNvSpPr/>
          <p:nvPr/>
        </p:nvSpPr>
        <p:spPr bwMode="auto">
          <a:xfrm>
            <a:off x="4950024" y="4116781"/>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Trial Balance</a:t>
            </a:r>
          </a:p>
        </p:txBody>
      </p:sp>
      <p:sp>
        <p:nvSpPr>
          <p:cNvPr id="14" name="Chevron 13"/>
          <p:cNvSpPr/>
          <p:nvPr/>
        </p:nvSpPr>
        <p:spPr bwMode="auto">
          <a:xfrm>
            <a:off x="6394160" y="4024206"/>
            <a:ext cx="2384788" cy="1066800"/>
          </a:xfrm>
          <a:prstGeom prst="chevron">
            <a:avLst/>
          </a:prstGeom>
          <a:solidFill>
            <a:srgbClr val="0070C0"/>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a:solidFill>
                <a:schemeClr val="bg1"/>
              </a:solidFill>
              <a:effectLst>
                <a:outerShdw blurRad="38100" dist="38100" dir="2700000" algn="tl">
                  <a:srgbClr val="000000">
                    <a:alpha val="43137"/>
                  </a:srgbClr>
                </a:outerShdw>
              </a:effectLst>
            </a:endParaRPr>
          </a:p>
        </p:txBody>
      </p:sp>
      <p:sp>
        <p:nvSpPr>
          <p:cNvPr id="15" name="Chevron 14"/>
          <p:cNvSpPr/>
          <p:nvPr/>
        </p:nvSpPr>
        <p:spPr bwMode="auto">
          <a:xfrm>
            <a:off x="838200" y="5270178"/>
            <a:ext cx="1983719"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dirty="0" smtClean="0">
                <a:ln>
                  <a:noFill/>
                </a:ln>
              </a:rPr>
              <a:t>Adjusted Trial</a:t>
            </a:r>
            <a:r>
              <a:rPr kumimoji="0" lang="en-US" sz="1800" b="1" i="0" u="none" strike="noStrike" cap="none" normalizeH="0" dirty="0" smtClean="0">
                <a:ln>
                  <a:noFill/>
                </a:ln>
              </a:rPr>
              <a:t> Balance</a:t>
            </a:r>
            <a:endParaRPr kumimoji="0" lang="en-US" sz="1800" b="1" i="0" u="none" strike="noStrike" cap="none" normalizeH="0" baseline="0" dirty="0" smtClean="0">
              <a:ln>
                <a:noFill/>
              </a:ln>
            </a:endParaRPr>
          </a:p>
        </p:txBody>
      </p:sp>
      <p:sp>
        <p:nvSpPr>
          <p:cNvPr id="16" name="Chevron 15"/>
          <p:cNvSpPr/>
          <p:nvPr/>
        </p:nvSpPr>
        <p:spPr bwMode="auto">
          <a:xfrm>
            <a:off x="2479752" y="5274599"/>
            <a:ext cx="216844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Financial Statements</a:t>
            </a:r>
          </a:p>
        </p:txBody>
      </p:sp>
      <p:sp>
        <p:nvSpPr>
          <p:cNvPr id="17" name="Chevron 16"/>
          <p:cNvSpPr/>
          <p:nvPr/>
        </p:nvSpPr>
        <p:spPr bwMode="auto">
          <a:xfrm>
            <a:off x="4306848" y="5271733"/>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Closing Entries</a:t>
            </a:r>
          </a:p>
        </p:txBody>
      </p:sp>
      <p:sp>
        <p:nvSpPr>
          <p:cNvPr id="18" name="Chevron 17"/>
          <p:cNvSpPr/>
          <p:nvPr/>
        </p:nvSpPr>
        <p:spPr bwMode="auto">
          <a:xfrm>
            <a:off x="5856456" y="5271732"/>
            <a:ext cx="239704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Post-Closing</a:t>
            </a:r>
            <a:r>
              <a:rPr kumimoji="0" lang="en-US" sz="1800" b="1" i="0" u="none" strike="noStrike" cap="none" normalizeH="0" dirty="0" smtClean="0">
                <a:ln>
                  <a:noFill/>
                </a:ln>
              </a:rPr>
              <a:t> Trial Balance</a:t>
            </a:r>
            <a:endParaRPr kumimoji="0" lang="en-US" sz="1800" b="1" i="0" u="none" strike="noStrike" cap="none" normalizeH="0" baseline="0" dirty="0" smtClean="0">
              <a:ln>
                <a:noFill/>
              </a:ln>
            </a:endParaRPr>
          </a:p>
        </p:txBody>
      </p:sp>
      <p:sp>
        <p:nvSpPr>
          <p:cNvPr id="19" name="LOBL"/>
          <p:cNvSpPr>
            <a:spLocks noGrp="1"/>
          </p:cNvSpPr>
          <p:nvPr>
            <p:ph sz="quarter" idx="4294967295"/>
          </p:nvPr>
        </p:nvSpPr>
        <p:spPr>
          <a:xfrm>
            <a:off x="6495756" y="4038600"/>
            <a:ext cx="2286000" cy="1052406"/>
          </a:xfrm>
          <a:prstGeom prst="rect">
            <a:avLst/>
          </a:prstGeom>
        </p:spPr>
        <p:txBody>
          <a:bodyPr/>
          <a:lstStyle/>
          <a:p>
            <a:pPr marL="0" lvl="2" indent="0" algn="ctr">
              <a:lnSpc>
                <a:spcPts val="2400"/>
              </a:lnSpc>
              <a:spcBef>
                <a:spcPts val="0"/>
              </a:spcBef>
              <a:buClr>
                <a:srgbClr val="990000"/>
              </a:buClr>
              <a:buSzPct val="100000"/>
              <a:buNone/>
              <a:tabLst>
                <a:tab pos="442913" algn="l"/>
              </a:tabLst>
            </a:pPr>
            <a:r>
              <a:rPr lang="en-GB" altLang="en-US" sz="1500" b="1" dirty="0">
                <a:solidFill>
                  <a:schemeClr val="bg1"/>
                </a:solidFill>
              </a:rPr>
              <a:t>Journalize </a:t>
            </a:r>
            <a:r>
              <a:rPr lang="en-GB" altLang="en-US" sz="1500" b="1" dirty="0" smtClean="0">
                <a:solidFill>
                  <a:schemeClr val="bg1"/>
                </a:solidFill>
              </a:rPr>
              <a:t>and post adjusting entries: deferrals/accruals</a:t>
            </a:r>
            <a:endParaRPr lang="en-US" altLang="en-US" sz="1500" b="1" dirty="0">
              <a:solidFill>
                <a:schemeClr val="bg1"/>
              </a:solidFill>
            </a:endParaRPr>
          </a:p>
        </p:txBody>
      </p:sp>
    </p:spTree>
    <p:extLst>
      <p:ext uri="{BB962C8B-B14F-4D97-AF65-F5344CB8AC3E}">
        <p14:creationId xmlns:p14="http://schemas.microsoft.com/office/powerpoint/2010/main" val="3025289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572000"/>
          </a:xfrm>
          <a:prstGeom prst="rect">
            <a:avLst/>
          </a:prstGeom>
        </p:spPr>
        <p:txBody>
          <a:bodyPr/>
          <a:lstStyle/>
          <a:p>
            <a:pPr marL="574675" lvl="2" indent="-346075">
              <a:lnSpc>
                <a:spcPct val="100000"/>
              </a:lnSpc>
              <a:spcBef>
                <a:spcPts val="1200"/>
              </a:spcBef>
              <a:buClr>
                <a:srgbClr val="990000"/>
              </a:buClr>
              <a:buSzPct val="100000"/>
            </a:pPr>
            <a:r>
              <a:rPr lang="en-US" altLang="en-US" sz="2800" dirty="0"/>
              <a:t>When companies record payments of expenses that will benefit more than one accounting period, they record an asset called prepaid expenses or prepayments</a:t>
            </a:r>
            <a:r>
              <a:rPr lang="en-US" altLang="en-US" sz="2800" dirty="0" smtClean="0"/>
              <a:t>.</a:t>
            </a:r>
          </a:p>
          <a:p>
            <a:pPr marL="574675" lvl="2" indent="-346075">
              <a:lnSpc>
                <a:spcPct val="100000"/>
              </a:lnSpc>
              <a:spcBef>
                <a:spcPts val="1200"/>
              </a:spcBef>
              <a:buClr>
                <a:srgbClr val="990000"/>
              </a:buClr>
              <a:buSzPct val="100000"/>
            </a:pPr>
            <a:r>
              <a:rPr lang="en-US" altLang="en-US" sz="2800" dirty="0"/>
              <a:t>Prepaid expenses are costs that expire either with the passage of time (e.g., rent and insurance) or through use (e.g., supplies</a:t>
            </a:r>
            <a:r>
              <a:rPr lang="en-US" altLang="en-US" sz="2800" dirty="0" smtClean="0"/>
              <a:t>).</a:t>
            </a:r>
          </a:p>
          <a:p>
            <a:pPr marL="574675" lvl="2" indent="-346075">
              <a:lnSpc>
                <a:spcPct val="100000"/>
              </a:lnSpc>
              <a:spcBef>
                <a:spcPts val="1200"/>
              </a:spcBef>
              <a:buClr>
                <a:srgbClr val="990000"/>
              </a:buClr>
              <a:buSzPct val="100000"/>
            </a:pPr>
            <a:r>
              <a:rPr lang="en-US" altLang="en-US" sz="2800" dirty="0"/>
              <a:t>C</a:t>
            </a:r>
            <a:r>
              <a:rPr lang="en-US" altLang="en-US" sz="2800" dirty="0" smtClean="0"/>
              <a:t>ompanies </a:t>
            </a:r>
            <a:r>
              <a:rPr lang="en-US" altLang="en-US" sz="2800" dirty="0"/>
              <a:t>postpone the recognition of such cost expirations until they prepare financial statements.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Prepaid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2349755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dirty="0" smtClean="0"/>
              <a:t>Payments </a:t>
            </a:r>
            <a:r>
              <a:rPr lang="en-US" altLang="en-US" sz="2800" dirty="0"/>
              <a:t>of expenses that are recorded as an asset to show the service or benefit the company will receive in the future.</a:t>
            </a:r>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Prepaid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9" name="Rectangle 6"/>
          <p:cNvSpPr>
            <a:spLocks noChangeArrowheads="1"/>
          </p:cNvSpPr>
          <p:nvPr/>
        </p:nvSpPr>
        <p:spPr bwMode="auto">
          <a:xfrm>
            <a:off x="762000" y="4375428"/>
            <a:ext cx="2438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457200" lvl="1" indent="-342900">
              <a:spcBef>
                <a:spcPts val="1200"/>
              </a:spcBef>
              <a:spcAft>
                <a:spcPts val="0"/>
              </a:spcAft>
              <a:buClr>
                <a:srgbClr val="990000"/>
              </a:buClr>
              <a:buSzPct val="100000"/>
              <a:buFont typeface="Arial" panose="020B0604020202020204" pitchFamily="34" charset="0"/>
              <a:buChar char="•"/>
            </a:pPr>
            <a:r>
              <a:rPr lang="en-US" altLang="en-US" sz="2600" b="0" dirty="0">
                <a:solidFill>
                  <a:schemeClr val="tx1"/>
                </a:solidFill>
                <a:latin typeface="+mn-lt"/>
              </a:rPr>
              <a:t>insurance</a:t>
            </a:r>
          </a:p>
          <a:p>
            <a:pPr marL="457200" lvl="1" indent="-342900">
              <a:spcBef>
                <a:spcPts val="1200"/>
              </a:spcBef>
              <a:spcAft>
                <a:spcPts val="0"/>
              </a:spcAft>
              <a:buClr>
                <a:srgbClr val="990000"/>
              </a:buClr>
              <a:buSzPct val="100000"/>
              <a:buFont typeface="Arial" panose="020B0604020202020204" pitchFamily="34" charset="0"/>
              <a:buChar char="•"/>
            </a:pPr>
            <a:r>
              <a:rPr lang="en-US" altLang="en-US" sz="2600" b="0" dirty="0">
                <a:solidFill>
                  <a:schemeClr val="tx1"/>
                </a:solidFill>
                <a:latin typeface="+mn-lt"/>
              </a:rPr>
              <a:t>supplies</a:t>
            </a:r>
          </a:p>
          <a:p>
            <a:pPr marL="457200" lvl="1" indent="-342900">
              <a:spcBef>
                <a:spcPts val="1200"/>
              </a:spcBef>
              <a:spcAft>
                <a:spcPts val="0"/>
              </a:spcAft>
              <a:buClr>
                <a:srgbClr val="990000"/>
              </a:buClr>
              <a:buSzPct val="100000"/>
              <a:buFont typeface="Arial" panose="020B0604020202020204" pitchFamily="34" charset="0"/>
              <a:buChar char="•"/>
            </a:pPr>
            <a:r>
              <a:rPr lang="en-US" altLang="en-US" sz="2600" b="0" dirty="0">
                <a:solidFill>
                  <a:schemeClr val="tx1"/>
                </a:solidFill>
                <a:latin typeface="+mn-lt"/>
              </a:rPr>
              <a:t>advertising</a:t>
            </a:r>
          </a:p>
        </p:txBody>
      </p:sp>
      <p:sp>
        <p:nvSpPr>
          <p:cNvPr id="20" name="Text Box 8"/>
          <p:cNvSpPr txBox="1">
            <a:spLocks noChangeArrowheads="1"/>
          </p:cNvSpPr>
          <p:nvPr/>
        </p:nvSpPr>
        <p:spPr bwMode="auto">
          <a:xfrm>
            <a:off x="1066800" y="3014940"/>
            <a:ext cx="2438400"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a:latin typeface="+mn-lt"/>
              </a:rPr>
              <a:t>Cash Payment</a:t>
            </a:r>
          </a:p>
        </p:txBody>
      </p:sp>
      <p:sp>
        <p:nvSpPr>
          <p:cNvPr id="21" name="Text Box 9"/>
          <p:cNvSpPr txBox="1">
            <a:spLocks noChangeArrowheads="1"/>
          </p:cNvSpPr>
          <p:nvPr/>
        </p:nvSpPr>
        <p:spPr bwMode="auto">
          <a:xfrm>
            <a:off x="5170488" y="3014940"/>
            <a:ext cx="3135312"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a:latin typeface="+mn-lt"/>
              </a:rPr>
              <a:t>Expense Recorded</a:t>
            </a:r>
          </a:p>
        </p:txBody>
      </p:sp>
      <p:sp>
        <p:nvSpPr>
          <p:cNvPr id="22" name="Text Box 10"/>
          <p:cNvSpPr txBox="1">
            <a:spLocks noChangeArrowheads="1"/>
          </p:cNvSpPr>
          <p:nvPr/>
        </p:nvSpPr>
        <p:spPr bwMode="auto">
          <a:xfrm>
            <a:off x="3276600" y="3014940"/>
            <a:ext cx="213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dirty="0">
                <a:solidFill>
                  <a:schemeClr val="tx1"/>
                </a:solidFill>
                <a:latin typeface="+mn-lt"/>
                <a:cs typeface="Arial" charset="0"/>
              </a:rPr>
              <a:t>BEFORE</a:t>
            </a:r>
          </a:p>
        </p:txBody>
      </p:sp>
      <p:sp>
        <p:nvSpPr>
          <p:cNvPr id="23" name="Rectangle 12"/>
          <p:cNvSpPr>
            <a:spLocks noChangeArrowheads="1"/>
          </p:cNvSpPr>
          <p:nvPr/>
        </p:nvSpPr>
        <p:spPr bwMode="auto">
          <a:xfrm>
            <a:off x="3352800" y="4354790"/>
            <a:ext cx="2438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lvl="1" indent="-342900">
              <a:spcBef>
                <a:spcPts val="1200"/>
              </a:spcBef>
              <a:buClr>
                <a:srgbClr val="990000"/>
              </a:buClr>
              <a:buSzPct val="100000"/>
              <a:buFont typeface="Arial" panose="020B0604020202020204" pitchFamily="34" charset="0"/>
              <a:buChar char="•"/>
            </a:pPr>
            <a:r>
              <a:rPr lang="en-US" altLang="en-US" sz="2600" dirty="0"/>
              <a:t>rent</a:t>
            </a:r>
          </a:p>
          <a:p>
            <a:pPr lvl="1" indent="-342900">
              <a:spcBef>
                <a:spcPts val="1200"/>
              </a:spcBef>
              <a:buClr>
                <a:srgbClr val="990000"/>
              </a:buClr>
              <a:buSzPct val="100000"/>
              <a:buFont typeface="Arial" panose="020B0604020202020204" pitchFamily="34" charset="0"/>
              <a:buChar char="•"/>
            </a:pPr>
            <a:r>
              <a:rPr lang="en-US" altLang="en-US" sz="2600" dirty="0"/>
              <a:t>equipment</a:t>
            </a:r>
          </a:p>
          <a:p>
            <a:pPr lvl="1" indent="-342900">
              <a:spcBef>
                <a:spcPts val="1200"/>
              </a:spcBef>
              <a:buClr>
                <a:srgbClr val="990000"/>
              </a:buClr>
              <a:buSzPct val="100000"/>
              <a:buFont typeface="Arial" panose="020B0604020202020204" pitchFamily="34" charset="0"/>
              <a:buChar char="•"/>
            </a:pPr>
            <a:r>
              <a:rPr lang="en-US" altLang="en-US" sz="2600" dirty="0"/>
              <a:t>buildings</a:t>
            </a:r>
          </a:p>
        </p:txBody>
      </p:sp>
      <p:sp>
        <p:nvSpPr>
          <p:cNvPr id="24" name="Rectangle 13"/>
          <p:cNvSpPr>
            <a:spLocks noChangeArrowheads="1"/>
          </p:cNvSpPr>
          <p:nvPr/>
        </p:nvSpPr>
        <p:spPr bwMode="auto">
          <a:xfrm>
            <a:off x="381000" y="3853140"/>
            <a:ext cx="632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dirty="0">
                <a:solidFill>
                  <a:schemeClr val="tx1"/>
                </a:solidFill>
                <a:latin typeface="+mn-lt"/>
              </a:rPr>
              <a:t>Prepayments</a:t>
            </a:r>
            <a:r>
              <a:rPr lang="en-US" altLang="en-US" b="0" dirty="0">
                <a:solidFill>
                  <a:schemeClr val="tx1"/>
                </a:solidFill>
                <a:latin typeface="+mn-lt"/>
              </a:rPr>
              <a:t> often occur in regard to:</a:t>
            </a:r>
          </a:p>
        </p:txBody>
      </p:sp>
    </p:spTree>
    <p:extLst>
      <p:ext uri="{BB962C8B-B14F-4D97-AF65-F5344CB8AC3E}">
        <p14:creationId xmlns:p14="http://schemas.microsoft.com/office/powerpoint/2010/main" val="29802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wipe(left)">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animEffect transition="in" filter="wipe(left)">
                                      <p:cBhvr>
                                        <p:cTn id="27" dur="500"/>
                                        <p:tgtEl>
                                          <p:spTgt spid="2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2" end="2"/>
                                            </p:txEl>
                                          </p:spTgt>
                                        </p:tgtEl>
                                        <p:attrNameLst>
                                          <p:attrName>style.visibility</p:attrName>
                                        </p:attrNameLst>
                                      </p:cBhvr>
                                      <p:to>
                                        <p:strVal val="visible"/>
                                      </p:to>
                                    </p:set>
                                    <p:animEffect transition="in" filter="wipe(left)">
                                      <p:cBhvr>
                                        <p:cTn id="3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3"/>
      <p:bldP spid="23" grpId="0" build="p" bldLvl="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574675" lvl="2" indent="-342900">
              <a:lnSpc>
                <a:spcPct val="100000"/>
              </a:lnSpc>
              <a:spcBef>
                <a:spcPts val="1200"/>
              </a:spcBef>
              <a:buClr>
                <a:srgbClr val="990000"/>
              </a:buClr>
              <a:buSzPct val="100000"/>
            </a:pPr>
            <a:r>
              <a:rPr lang="en-US" altLang="en-US" sz="2800" dirty="0" smtClean="0"/>
              <a:t>Expire </a:t>
            </a:r>
            <a:r>
              <a:rPr lang="en-US" altLang="en-US" sz="2800" dirty="0"/>
              <a:t>either with the passage of time or through use</a:t>
            </a:r>
          </a:p>
          <a:p>
            <a:pPr marL="574675" lvl="2" indent="-342900">
              <a:lnSpc>
                <a:spcPct val="100000"/>
              </a:lnSpc>
              <a:spcBef>
                <a:spcPts val="1200"/>
              </a:spcBef>
              <a:buClr>
                <a:srgbClr val="990000"/>
              </a:buClr>
              <a:buSzPct val="100000"/>
            </a:pPr>
            <a:r>
              <a:rPr lang="en-US" altLang="en-US" sz="2800" dirty="0"/>
              <a:t>Adjusting entry: </a:t>
            </a:r>
          </a:p>
          <a:p>
            <a:pPr marL="1143000" lvl="1" indent="-346075">
              <a:lnSpc>
                <a:spcPct val="100000"/>
              </a:lnSpc>
              <a:spcBef>
                <a:spcPts val="1200"/>
              </a:spcBef>
              <a:buClr>
                <a:srgbClr val="990000"/>
              </a:buClr>
              <a:buSzPct val="80000"/>
              <a:buFont typeface="Wingdings" panose="05000000000000000000" pitchFamily="2" charset="2"/>
              <a:buChar char="§"/>
            </a:pPr>
            <a:r>
              <a:rPr lang="en-US" altLang="en-US" sz="2800" b="1" dirty="0"/>
              <a:t>Increase</a:t>
            </a:r>
            <a:r>
              <a:rPr lang="en-US" altLang="en-US" sz="2800" dirty="0"/>
              <a:t> (debit) to an </a:t>
            </a:r>
            <a:r>
              <a:rPr lang="en-US" altLang="en-US" sz="2800" b="1" dirty="0"/>
              <a:t>expense account </a:t>
            </a:r>
            <a:r>
              <a:rPr lang="en-US" altLang="en-US" sz="2800" dirty="0"/>
              <a:t>and </a:t>
            </a:r>
          </a:p>
          <a:p>
            <a:pPr marL="1143000" lvl="1" indent="-346075">
              <a:lnSpc>
                <a:spcPct val="100000"/>
              </a:lnSpc>
              <a:spcBef>
                <a:spcPts val="1200"/>
              </a:spcBef>
              <a:buClr>
                <a:srgbClr val="990000"/>
              </a:buClr>
              <a:buSzPct val="80000"/>
              <a:buFont typeface="Wingdings" panose="05000000000000000000" pitchFamily="2" charset="2"/>
              <a:buChar char="§"/>
            </a:pPr>
            <a:r>
              <a:rPr lang="en-US" altLang="en-US" sz="2800" b="1" dirty="0"/>
              <a:t>Decrease</a:t>
            </a:r>
            <a:r>
              <a:rPr lang="en-US" altLang="en-US" sz="2800" dirty="0"/>
              <a:t> (credit) to an </a:t>
            </a:r>
            <a:r>
              <a:rPr lang="en-US" altLang="en-US" sz="2800" b="1" dirty="0"/>
              <a:t>asset account</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Prepaid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2" name="Rectangle 1"/>
          <p:cNvSpPr/>
          <p:nvPr/>
        </p:nvSpPr>
        <p:spPr>
          <a:xfrm>
            <a:off x="719472"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Asset</a:t>
            </a:r>
            <a:endParaRPr lang="en-US" sz="2300" b="1" dirty="0">
              <a:solidFill>
                <a:schemeClr val="tx1"/>
              </a:solidFill>
            </a:endParaRPr>
          </a:p>
        </p:txBody>
      </p:sp>
      <p:sp>
        <p:nvSpPr>
          <p:cNvPr id="3" name="Rectangle 2"/>
          <p:cNvSpPr/>
          <p:nvPr/>
        </p:nvSpPr>
        <p:spPr>
          <a:xfrm>
            <a:off x="7194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r>
              <a:rPr lang="en-US" sz="2300" b="1" dirty="0" smtClean="0">
                <a:solidFill>
                  <a:schemeClr val="tx1"/>
                </a:solidFill>
              </a:rPr>
              <a:t>Unadjusted</a:t>
            </a:r>
          </a:p>
          <a:p>
            <a:r>
              <a:rPr lang="en-US" sz="2300" b="1" dirty="0" smtClean="0">
                <a:solidFill>
                  <a:schemeClr val="tx1"/>
                </a:solidFill>
              </a:rPr>
              <a:t>Balance</a:t>
            </a:r>
            <a:endParaRPr lang="en-US" sz="2300" b="1" dirty="0">
              <a:solidFill>
                <a:schemeClr val="tx1"/>
              </a:solidFill>
            </a:endParaRPr>
          </a:p>
        </p:txBody>
      </p:sp>
      <p:sp>
        <p:nvSpPr>
          <p:cNvPr id="15" name="Rectangle 14"/>
          <p:cNvSpPr/>
          <p:nvPr/>
        </p:nvSpPr>
        <p:spPr>
          <a:xfrm>
            <a:off x="23958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r>
              <a:rPr lang="en-US" sz="2300" b="1" dirty="0" smtClean="0">
                <a:solidFill>
                  <a:schemeClr val="tx1"/>
                </a:solidFill>
              </a:rPr>
              <a:t>Credit</a:t>
            </a:r>
          </a:p>
          <a:p>
            <a:r>
              <a:rPr lang="en-US" sz="2300" b="1" dirty="0" smtClean="0">
                <a:solidFill>
                  <a:schemeClr val="tx1"/>
                </a:solidFill>
              </a:rPr>
              <a:t>Adjusting Entry (-)</a:t>
            </a:r>
            <a:endParaRPr lang="en-US" sz="2300" b="1" dirty="0">
              <a:solidFill>
                <a:schemeClr val="tx1"/>
              </a:solidFill>
            </a:endParaRPr>
          </a:p>
        </p:txBody>
      </p:sp>
      <p:cxnSp>
        <p:nvCxnSpPr>
          <p:cNvPr id="16" name="Straight Connector 15"/>
          <p:cNvCxnSpPr/>
          <p:nvPr/>
        </p:nvCxnSpPr>
        <p:spPr>
          <a:xfrm>
            <a:off x="708137"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95872"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05400"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Expense</a:t>
            </a:r>
            <a:endParaRPr lang="en-US" sz="2300" b="1" dirty="0">
              <a:solidFill>
                <a:schemeClr val="tx1"/>
              </a:solidFill>
            </a:endParaRPr>
          </a:p>
        </p:txBody>
      </p:sp>
      <p:sp>
        <p:nvSpPr>
          <p:cNvPr id="26" name="Rectangle 25"/>
          <p:cNvSpPr/>
          <p:nvPr/>
        </p:nvSpPr>
        <p:spPr>
          <a:xfrm>
            <a:off x="51054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r>
              <a:rPr lang="en-US" sz="2300" b="1" dirty="0" smtClean="0">
                <a:solidFill>
                  <a:schemeClr val="tx1"/>
                </a:solidFill>
              </a:rPr>
              <a:t>Debit</a:t>
            </a:r>
            <a:endParaRPr lang="en-US" sz="2300" b="1" dirty="0">
              <a:solidFill>
                <a:schemeClr val="tx1"/>
              </a:solidFill>
            </a:endParaRPr>
          </a:p>
          <a:p>
            <a:r>
              <a:rPr lang="en-US" sz="2300" b="1" dirty="0">
                <a:solidFill>
                  <a:schemeClr val="tx1"/>
                </a:solidFill>
              </a:rPr>
              <a:t>Adjusting Entry </a:t>
            </a:r>
            <a:r>
              <a:rPr lang="en-US" sz="2300" b="1" dirty="0" smtClean="0">
                <a:solidFill>
                  <a:schemeClr val="tx1"/>
                </a:solidFill>
              </a:rPr>
              <a:t>(+)</a:t>
            </a:r>
            <a:endParaRPr lang="en-US" sz="2300" b="1" dirty="0">
              <a:solidFill>
                <a:schemeClr val="tx1"/>
              </a:solidFill>
            </a:endParaRPr>
          </a:p>
        </p:txBody>
      </p:sp>
      <p:sp>
        <p:nvSpPr>
          <p:cNvPr id="27" name="Rectangle 26"/>
          <p:cNvSpPr/>
          <p:nvPr/>
        </p:nvSpPr>
        <p:spPr>
          <a:xfrm>
            <a:off x="67818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endParaRPr lang="en-US" sz="2300" b="1" dirty="0">
              <a:solidFill>
                <a:schemeClr val="tx1"/>
              </a:solidFill>
            </a:endParaRPr>
          </a:p>
        </p:txBody>
      </p:sp>
      <p:cxnSp>
        <p:nvCxnSpPr>
          <p:cNvPr id="13" name="Straight Arrow Connector 12"/>
          <p:cNvCxnSpPr/>
          <p:nvPr/>
        </p:nvCxnSpPr>
        <p:spPr>
          <a:xfrm>
            <a:off x="4072272" y="5105400"/>
            <a:ext cx="1033128" cy="0"/>
          </a:xfrm>
          <a:prstGeom prst="straightConnector1">
            <a:avLst/>
          </a:prstGeom>
          <a:ln w="571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1"/>
          <p:cNvSpPr>
            <a:spLocks noChangeArrowheads="1"/>
          </p:cNvSpPr>
          <p:nvPr/>
        </p:nvSpPr>
        <p:spPr bwMode="auto">
          <a:xfrm>
            <a:off x="6971412" y="3859620"/>
            <a:ext cx="1561368" cy="276999"/>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smtClean="0">
                <a:solidFill>
                  <a:srgbClr val="196E78"/>
                </a:solidFill>
                <a:latin typeface="+mn-lt"/>
              </a:rPr>
              <a:t>ILLUSTRATION 3.4</a:t>
            </a:r>
            <a:endParaRPr lang="en-US" altLang="en-US" sz="1200" dirty="0">
              <a:solidFill>
                <a:srgbClr val="196E78"/>
              </a:solidFill>
              <a:latin typeface="+mn-lt"/>
            </a:endParaRPr>
          </a:p>
        </p:txBody>
      </p:sp>
      <p:cxnSp>
        <p:nvCxnSpPr>
          <p:cNvPr id="29" name="Straight Connector 28"/>
          <p:cNvCxnSpPr/>
          <p:nvPr/>
        </p:nvCxnSpPr>
        <p:spPr>
          <a:xfrm>
            <a:off x="5094065"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781800"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038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013694847"/>
              </p:ext>
            </p:extLst>
          </p:nvPr>
        </p:nvGraphicFramePr>
        <p:xfrm>
          <a:off x="1173895" y="260496"/>
          <a:ext cx="6750905" cy="5922429"/>
        </p:xfrm>
        <a:graphic>
          <a:graphicData uri="http://schemas.openxmlformats.org/drawingml/2006/table">
            <a:tbl>
              <a:tblPr>
                <a:tableStyleId>{5C22544A-7EE6-4342-B048-85BDC9FD1C3A}</a:tableStyleId>
              </a:tblPr>
              <a:tblGrid>
                <a:gridCol w="4221596">
                  <a:extLst>
                    <a:ext uri="{9D8B030D-6E8A-4147-A177-3AD203B41FA5}">
                      <a16:colId xmlns:a16="http://schemas.microsoft.com/office/drawing/2014/main" val="20000"/>
                    </a:ext>
                  </a:extLst>
                </a:gridCol>
                <a:gridCol w="992809">
                  <a:extLst>
                    <a:ext uri="{9D8B030D-6E8A-4147-A177-3AD203B41FA5}">
                      <a16:colId xmlns:a16="http://schemas.microsoft.com/office/drawing/2014/main" val="20001"/>
                    </a:ext>
                  </a:extLst>
                </a:gridCol>
                <a:gridCol w="543691">
                  <a:extLst>
                    <a:ext uri="{9D8B030D-6E8A-4147-A177-3AD203B41FA5}">
                      <a16:colId xmlns:a16="http://schemas.microsoft.com/office/drawing/2014/main" val="20002"/>
                    </a:ext>
                  </a:extLst>
                </a:gridCol>
                <a:gridCol w="992809">
                  <a:extLst>
                    <a:ext uri="{9D8B030D-6E8A-4147-A177-3AD203B41FA5}">
                      <a16:colId xmlns:a16="http://schemas.microsoft.com/office/drawing/2014/main" val="20003"/>
                    </a:ext>
                  </a:extLst>
                </a:gridCol>
              </a:tblGrid>
              <a:tr h="182245">
                <a:tc gridSpan="4">
                  <a:txBody>
                    <a:bodyPr/>
                    <a:lstStyle/>
                    <a:p>
                      <a:pPr algn="ctr"/>
                      <a:r>
                        <a:rPr lang="en-US" sz="2400" b="1" i="0" u="none" strike="noStrike" kern="1200" baseline="0" dirty="0" err="1" smtClean="0">
                          <a:solidFill>
                            <a:schemeClr val="dk1"/>
                          </a:solidFill>
                          <a:latin typeface="+mn-lt"/>
                          <a:ea typeface="+mn-ea"/>
                          <a:cs typeface="+mn-cs"/>
                        </a:rPr>
                        <a:t>Yazici</a:t>
                      </a:r>
                      <a:r>
                        <a:rPr lang="en-US" sz="2400" b="1" i="0" u="none" strike="noStrike" kern="1200" baseline="0" dirty="0" smtClean="0">
                          <a:solidFill>
                            <a:schemeClr val="dk1"/>
                          </a:solidFill>
                          <a:latin typeface="+mn-lt"/>
                          <a:ea typeface="+mn-ea"/>
                          <a:cs typeface="+mn-cs"/>
                        </a:rPr>
                        <a:t> Advertising</a:t>
                      </a:r>
                    </a:p>
                    <a:p>
                      <a:pPr algn="ctr"/>
                      <a:r>
                        <a:rPr lang="en-US" sz="2200" b="1" i="0" u="none" strike="noStrike" kern="1200" baseline="0" dirty="0" smtClean="0">
                          <a:solidFill>
                            <a:schemeClr val="dk1"/>
                          </a:solidFill>
                          <a:latin typeface="+mn-lt"/>
                          <a:ea typeface="+mn-ea"/>
                          <a:cs typeface="+mn-cs"/>
                        </a:rPr>
                        <a:t>Trial Balance</a:t>
                      </a:r>
                    </a:p>
                    <a:p>
                      <a:pPr algn="ctr"/>
                      <a:r>
                        <a:rPr lang="en-US" sz="2200" b="1" i="0" u="none" strike="noStrike" kern="1200" baseline="0" dirty="0" smtClean="0">
                          <a:solidFill>
                            <a:schemeClr val="dk1"/>
                          </a:solidFill>
                          <a:latin typeface="+mn-lt"/>
                          <a:ea typeface="+mn-ea"/>
                          <a:cs typeface="+mn-cs"/>
                        </a:rPr>
                        <a:t>October 31, 2020</a:t>
                      </a:r>
                      <a:endParaRPr lang="en-US" sz="2200" b="1" i="0" u="none" strike="noStrike" dirty="0">
                        <a:solidFill>
                          <a:srgbClr val="000000"/>
                        </a:solidFill>
                        <a:effectLst/>
                        <a:latin typeface="Calibri" panose="020F0502020204030204" pitchFamily="34" charset="0"/>
                      </a:endParaRPr>
                    </a:p>
                  </a:txBody>
                  <a:tcPr marL="4233" marR="4233" anchor="ctr">
                    <a:solidFill>
                      <a:schemeClr val="bg1">
                        <a:lumMod val="85000"/>
                      </a:schemeClr>
                    </a:solidFill>
                  </a:tcPr>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extLst>
                  <a:ext uri="{0D108BD9-81ED-4DB2-BD59-A6C34878D82A}">
                    <a16:rowId xmlns:a16="http://schemas.microsoft.com/office/drawing/2014/main" val="10000"/>
                  </a:ext>
                </a:extLst>
              </a:tr>
              <a:tr h="182245">
                <a:tc>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ctr" fontAlgn="b"/>
                      <a:r>
                        <a:rPr lang="en-US" sz="2200" b="1" u="none" strike="noStrike" dirty="0">
                          <a:effectLst/>
                        </a:rPr>
                        <a:t>Debit</a:t>
                      </a:r>
                      <a:endParaRPr lang="en-US" sz="2200" b="1" i="0" u="none" strike="noStrike" dirty="0">
                        <a:solidFill>
                          <a:srgbClr val="000000"/>
                        </a:solidFill>
                        <a:effectLst/>
                        <a:latin typeface="Calibri" panose="020F0502020204030204" pitchFamily="34" charset="0"/>
                      </a:endParaRPr>
                    </a:p>
                  </a:txBody>
                  <a:tcPr marL="4233" marR="4233" marB="0" anchor="b">
                    <a:lnB w="19050" cap="flat" cmpd="sng" algn="ctr">
                      <a:solidFill>
                        <a:schemeClr val="tx1"/>
                      </a:solidFill>
                      <a:prstDash val="solid"/>
                      <a:round/>
                      <a:headEnd type="none" w="med" len="med"/>
                      <a:tailEnd type="none" w="med" len="med"/>
                    </a:lnB>
                    <a:solidFill>
                      <a:schemeClr val="bg2"/>
                    </a:solidFill>
                  </a:tcPr>
                </a:tc>
                <a:tc>
                  <a:txBody>
                    <a:bodyPr/>
                    <a:lstStyle/>
                    <a:p>
                      <a:pPr algn="ctr" fontAlgn="b"/>
                      <a:endParaRPr lang="en-US" sz="2200" b="1"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ctr" fontAlgn="b"/>
                      <a:r>
                        <a:rPr lang="en-US" sz="2200" b="1" u="none" strike="noStrike" dirty="0">
                          <a:effectLst/>
                        </a:rPr>
                        <a:t>Credit</a:t>
                      </a:r>
                      <a:endParaRPr lang="en-US" sz="2200" b="1" i="0" u="none" strike="noStrike" dirty="0">
                        <a:solidFill>
                          <a:srgbClr val="000000"/>
                        </a:solidFill>
                        <a:effectLst/>
                        <a:latin typeface="Calibri" panose="020F0502020204030204" pitchFamily="34" charset="0"/>
                      </a:endParaRPr>
                    </a:p>
                  </a:txBody>
                  <a:tcPr marL="4233" marR="4233" marT="4233" marB="0" anchor="b">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82245">
                <a:tc>
                  <a:txBody>
                    <a:bodyPr/>
                    <a:lstStyle/>
                    <a:p>
                      <a:pPr algn="l" fontAlgn="b"/>
                      <a:r>
                        <a:rPr lang="en-US" sz="2200" u="none" strike="noStrike" dirty="0">
                          <a:effectLst/>
                        </a:rPr>
                        <a:t>Cash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smtClean="0">
                          <a:effectLst/>
                        </a:rPr>
                        <a:t>₺15,200</a:t>
                      </a:r>
                      <a:endParaRPr lang="en-US" sz="2200" b="0" i="0" u="none" strike="noStrike" dirty="0">
                        <a:solidFill>
                          <a:srgbClr val="000000"/>
                        </a:solidFill>
                        <a:effectLst/>
                        <a:latin typeface="Calibri" panose="020F0502020204030204" pitchFamily="34" charset="0"/>
                      </a:endParaRPr>
                    </a:p>
                  </a:txBody>
                  <a:tcPr marL="4233" marR="4233" marT="4233" marB="0" anchor="b">
                    <a:lnT w="19050" cap="flat" cmpd="sng" algn="ctr">
                      <a:solidFill>
                        <a:schemeClr val="tx1"/>
                      </a:solidFill>
                      <a:prstDash val="solid"/>
                      <a:round/>
                      <a:headEnd type="none" w="med" len="med"/>
                      <a:tailEnd type="none" w="med" len="med"/>
                    </a:lnT>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lnT w="1905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182245">
                <a:tc>
                  <a:txBody>
                    <a:bodyPr/>
                    <a:lstStyle/>
                    <a:p>
                      <a:pPr algn="l" fontAlgn="b"/>
                      <a:r>
                        <a:rPr lang="en-US" sz="2200" u="none" strike="noStrike" dirty="0">
                          <a:effectLst/>
                        </a:rPr>
                        <a:t>Supplies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2,500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3"/>
                  </a:ext>
                </a:extLst>
              </a:tr>
              <a:tr h="182245">
                <a:tc>
                  <a:txBody>
                    <a:bodyPr/>
                    <a:lstStyle/>
                    <a:p>
                      <a:pPr algn="l" fontAlgn="b"/>
                      <a:r>
                        <a:rPr lang="en-US" sz="2200" u="none" strike="noStrike" dirty="0">
                          <a:effectLst/>
                        </a:rPr>
                        <a:t>Prepaid Insurance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600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4"/>
                  </a:ext>
                </a:extLst>
              </a:tr>
              <a:tr h="182245">
                <a:tc>
                  <a:txBody>
                    <a:bodyPr/>
                    <a:lstStyle/>
                    <a:p>
                      <a:pPr algn="l" fontAlgn="b"/>
                      <a:r>
                        <a:rPr lang="en-US" sz="2200" u="none" strike="noStrike" dirty="0">
                          <a:effectLst/>
                        </a:rPr>
                        <a:t>Equipment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5,000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5"/>
                  </a:ext>
                </a:extLst>
              </a:tr>
              <a:tr h="182245">
                <a:tc>
                  <a:txBody>
                    <a:bodyPr/>
                    <a:lstStyle/>
                    <a:p>
                      <a:pPr algn="l" fontAlgn="b"/>
                      <a:r>
                        <a:rPr lang="en-US" sz="2200" u="none" strike="noStrike" dirty="0">
                          <a:effectLst/>
                        </a:rPr>
                        <a:t>Notes Payable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smtClean="0">
                          <a:effectLst/>
                        </a:rPr>
                        <a:t>₺  5,000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6"/>
                  </a:ext>
                </a:extLst>
              </a:tr>
              <a:tr h="182245">
                <a:tc>
                  <a:txBody>
                    <a:bodyPr/>
                    <a:lstStyle/>
                    <a:p>
                      <a:pPr algn="l" fontAlgn="b"/>
                      <a:r>
                        <a:rPr lang="en-US" sz="2200" u="none" strike="noStrike" dirty="0">
                          <a:effectLst/>
                        </a:rPr>
                        <a:t>Accounts Payable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2,500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7"/>
                  </a:ext>
                </a:extLst>
              </a:tr>
              <a:tr h="182245">
                <a:tc>
                  <a:txBody>
                    <a:bodyPr/>
                    <a:lstStyle/>
                    <a:p>
                      <a:pPr algn="l" fontAlgn="b"/>
                      <a:r>
                        <a:rPr lang="en-US" sz="2200" u="none" strike="noStrike" dirty="0" smtClean="0">
                          <a:effectLst/>
                        </a:rPr>
                        <a:t>Unearned </a:t>
                      </a:r>
                      <a:r>
                        <a:rPr lang="en-US" sz="2200" u="none" strike="noStrike" dirty="0">
                          <a:effectLst/>
                        </a:rPr>
                        <a:t>Revenue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1,200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8"/>
                  </a:ext>
                </a:extLst>
              </a:tr>
              <a:tr h="182245">
                <a:tc>
                  <a:txBody>
                    <a:bodyPr/>
                    <a:lstStyle/>
                    <a:p>
                      <a:pPr algn="l" fontAlgn="b"/>
                      <a:r>
                        <a:rPr lang="en-US" sz="2200" u="none" strike="noStrike" dirty="0">
                          <a:effectLst/>
                        </a:rPr>
                        <a:t>Owner’s Capital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10,000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09"/>
                  </a:ext>
                </a:extLst>
              </a:tr>
              <a:tr h="182245">
                <a:tc>
                  <a:txBody>
                    <a:bodyPr/>
                    <a:lstStyle/>
                    <a:p>
                      <a:pPr algn="l" fontAlgn="b"/>
                      <a:r>
                        <a:rPr lang="en-US" sz="2200" u="none" strike="noStrike" dirty="0">
                          <a:effectLst/>
                        </a:rPr>
                        <a:t>Owner’s Drawings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500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10"/>
                  </a:ext>
                </a:extLst>
              </a:tr>
              <a:tr h="182245">
                <a:tc>
                  <a:txBody>
                    <a:bodyPr/>
                    <a:lstStyle/>
                    <a:p>
                      <a:pPr algn="l" fontAlgn="b"/>
                      <a:r>
                        <a:rPr lang="en-US" sz="2200" u="none" strike="noStrike" dirty="0">
                          <a:effectLst/>
                        </a:rPr>
                        <a:t>Service Revenue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10,000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11"/>
                  </a:ext>
                </a:extLst>
              </a:tr>
              <a:tr h="182245">
                <a:tc>
                  <a:txBody>
                    <a:bodyPr/>
                    <a:lstStyle/>
                    <a:p>
                      <a:pPr algn="l" fontAlgn="b"/>
                      <a:r>
                        <a:rPr lang="en-US" sz="2200" u="none" strike="noStrike" dirty="0">
                          <a:effectLst/>
                        </a:rPr>
                        <a:t>Salaries and Wages Expense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4,000</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extLst>
                  <a:ext uri="{0D108BD9-81ED-4DB2-BD59-A6C34878D82A}">
                    <a16:rowId xmlns:a16="http://schemas.microsoft.com/office/drawing/2014/main" val="10012"/>
                  </a:ext>
                </a:extLst>
              </a:tr>
              <a:tr h="182245">
                <a:tc>
                  <a:txBody>
                    <a:bodyPr/>
                    <a:lstStyle/>
                    <a:p>
                      <a:pPr algn="l" fontAlgn="b"/>
                      <a:r>
                        <a:rPr lang="en-US" sz="2200" u="none" strike="noStrike" dirty="0">
                          <a:effectLst/>
                        </a:rPr>
                        <a:t>Rent Expense </a:t>
                      </a:r>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u="none" strike="noStrike" dirty="0">
                          <a:effectLst/>
                        </a:rPr>
                        <a:t>900</a:t>
                      </a:r>
                      <a:endParaRPr lang="en-US" sz="2200" b="0" i="0" u="none" strike="noStrike" dirty="0">
                        <a:solidFill>
                          <a:srgbClr val="000000"/>
                        </a:solidFill>
                        <a:effectLst/>
                        <a:latin typeface="Calibri" panose="020F0502020204030204" pitchFamily="34" charset="0"/>
                      </a:endParaRPr>
                    </a:p>
                  </a:txBody>
                  <a:tcPr marL="4233" marR="4233" marT="4233" marB="0" anchor="b">
                    <a:lnB w="19050" cap="flat" cmpd="sng" algn="ctr">
                      <a:solidFill>
                        <a:schemeClr val="tx1"/>
                      </a:solidFill>
                      <a:prstDash val="solid"/>
                      <a:round/>
                      <a:headEnd type="none" w="med" len="med"/>
                      <a:tailEnd type="none" w="med" len="med"/>
                    </a:ln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13"/>
                  </a:ext>
                </a:extLst>
              </a:tr>
              <a:tr h="182245">
                <a:tc>
                  <a:txBody>
                    <a:bodyPr/>
                    <a:lstStyle/>
                    <a:p>
                      <a:pPr algn="l" fontAlgn="b"/>
                      <a:endParaRPr lang="en-US" sz="22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b="1" u="none" strike="noStrike" dirty="0" smtClean="0">
                          <a:solidFill>
                            <a:srgbClr val="990000"/>
                          </a:solidFill>
                          <a:effectLst/>
                        </a:rPr>
                        <a:t>₺28,700</a:t>
                      </a:r>
                      <a:endParaRPr lang="en-US" sz="2200" b="1" i="0" u="none" strike="noStrike" dirty="0">
                        <a:solidFill>
                          <a:srgbClr val="990000"/>
                        </a:solidFill>
                        <a:effectLst/>
                        <a:latin typeface="Calibri" panose="020F0502020204030204" pitchFamily="34" charset="0"/>
                      </a:endParaRPr>
                    </a:p>
                  </a:txBody>
                  <a:tcPr marL="4233" marR="4233"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l" fontAlgn="b"/>
                      <a:endParaRPr lang="en-US" sz="2200" b="1" i="0" u="none" strike="noStrike" dirty="0">
                        <a:solidFill>
                          <a:srgbClr val="99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2200" b="1" u="none" strike="noStrike" dirty="0" smtClean="0">
                          <a:solidFill>
                            <a:srgbClr val="990000"/>
                          </a:solidFill>
                          <a:effectLst/>
                        </a:rPr>
                        <a:t>₺28,700</a:t>
                      </a:r>
                      <a:endParaRPr lang="en-US" sz="2200" b="1" i="0" u="none" strike="noStrike" dirty="0">
                        <a:solidFill>
                          <a:srgbClr val="990000"/>
                        </a:solidFill>
                        <a:effectLst/>
                        <a:latin typeface="Calibri" panose="020F0502020204030204" pitchFamily="34" charset="0"/>
                      </a:endParaRPr>
                    </a:p>
                  </a:txBody>
                  <a:tcPr marL="4233" marR="4233"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14"/>
                  </a:ext>
                </a:extLst>
              </a:tr>
            </a:tbl>
          </a:graphicData>
        </a:graphic>
      </p:graphicFrame>
      <p:sp>
        <p:nvSpPr>
          <p:cNvPr id="7" name="Text Box 5"/>
          <p:cNvSpPr txBox="1">
            <a:spLocks noChangeArrowheads="1"/>
          </p:cNvSpPr>
          <p:nvPr/>
        </p:nvSpPr>
        <p:spPr bwMode="auto">
          <a:xfrm>
            <a:off x="1104012" y="5982033"/>
            <a:ext cx="1524000" cy="276999"/>
          </a:xfrm>
          <a:prstGeom prst="rect">
            <a:avLst/>
          </a:prstGeom>
          <a:solidFill>
            <a:schemeClr val="bg2"/>
          </a:solidFill>
          <a:ln>
            <a:noFill/>
          </a:ln>
          <a:effectLs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1200" b="1" dirty="0" smtClean="0">
                <a:solidFill>
                  <a:srgbClr val="196E78"/>
                </a:solidFill>
                <a:latin typeface="+mn-lt"/>
              </a:rPr>
              <a:t>ILLUSTRATION 2.31</a:t>
            </a:r>
          </a:p>
        </p:txBody>
      </p:sp>
      <p:sp>
        <p:nvSpPr>
          <p:cNvPr id="3" name="TextBox 2"/>
          <p:cNvSpPr txBox="1"/>
          <p:nvPr/>
        </p:nvSpPr>
        <p:spPr>
          <a:xfrm>
            <a:off x="3657600" y="2514600"/>
            <a:ext cx="1828800" cy="1938992"/>
          </a:xfrm>
          <a:prstGeom prst="rect">
            <a:avLst/>
          </a:prstGeom>
          <a:solidFill>
            <a:srgbClr val="FAF5C9"/>
          </a:solidFill>
          <a:ln>
            <a:solidFill>
              <a:schemeClr val="tx1"/>
            </a:solidFill>
          </a:ln>
        </p:spPr>
        <p:txBody>
          <a:bodyPr wrap="square" rtlCol="0">
            <a:spAutoFit/>
          </a:bodyPr>
          <a:lstStyle/>
          <a:p>
            <a:r>
              <a:rPr lang="en-US" altLang="en-US" sz="2000" dirty="0">
                <a:cs typeface="Arial" charset="0"/>
              </a:rPr>
              <a:t>Subsequent examples are based on the October 31 trial balance from Chapter </a:t>
            </a:r>
            <a:r>
              <a:rPr lang="en-US" altLang="en-US" sz="2000" dirty="0" smtClean="0">
                <a:cs typeface="Arial" charset="0"/>
              </a:rPr>
              <a:t>2.</a:t>
            </a:r>
            <a:endParaRPr lang="en-US" sz="2000" dirty="0"/>
          </a:p>
        </p:txBody>
      </p:sp>
    </p:spTree>
    <p:extLst>
      <p:ext uri="{BB962C8B-B14F-4D97-AF65-F5344CB8AC3E}">
        <p14:creationId xmlns:p14="http://schemas.microsoft.com/office/powerpoint/2010/main" val="168088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19</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5937624" cy="4343400"/>
          </a:xfrm>
          <a:prstGeom prst="rect">
            <a:avLst/>
          </a:prstGeom>
        </p:spPr>
        <p:txBody>
          <a:bodyPr/>
          <a:lstStyle/>
          <a:p>
            <a:pPr marL="0" lvl="2" indent="0">
              <a:lnSpc>
                <a:spcPct val="100000"/>
              </a:lnSpc>
              <a:spcBef>
                <a:spcPts val="1200"/>
              </a:spcBef>
              <a:buClr>
                <a:srgbClr val="990000"/>
              </a:buClr>
              <a:buSzPct val="100000"/>
              <a:buNone/>
            </a:pPr>
            <a:r>
              <a:rPr lang="en-US" altLang="en-US" sz="2600" b="1" dirty="0" smtClean="0"/>
              <a:t>Illustration: </a:t>
            </a:r>
            <a:r>
              <a:rPr lang="en-US" altLang="en-US" sz="2600" dirty="0" err="1"/>
              <a:t>Yazici</a:t>
            </a:r>
            <a:r>
              <a:rPr lang="en-US" altLang="en-US" sz="2600" dirty="0"/>
              <a:t> Advertising </a:t>
            </a:r>
            <a:endParaRPr lang="en-US" altLang="en-US" sz="2600" dirty="0" smtClean="0"/>
          </a:p>
          <a:p>
            <a:pPr marL="0" lvl="2" indent="0">
              <a:lnSpc>
                <a:spcPct val="100000"/>
              </a:lnSpc>
              <a:spcBef>
                <a:spcPts val="1200"/>
              </a:spcBef>
              <a:buClr>
                <a:srgbClr val="990000"/>
              </a:buClr>
              <a:buSzPct val="100000"/>
              <a:buNone/>
            </a:pPr>
            <a:r>
              <a:rPr lang="en-US" altLang="en-US" sz="2600" dirty="0" smtClean="0"/>
              <a:t>purchased </a:t>
            </a:r>
            <a:r>
              <a:rPr lang="en-US" altLang="en-US" sz="2600" dirty="0"/>
              <a:t>supplies costing </a:t>
            </a:r>
            <a:r>
              <a:rPr lang="en-US" sz="2800" dirty="0"/>
              <a:t>₺</a:t>
            </a:r>
            <a:r>
              <a:rPr lang="en-US" altLang="en-US" sz="2600" dirty="0" smtClean="0"/>
              <a:t>2,500 </a:t>
            </a:r>
            <a:r>
              <a:rPr lang="en-US" altLang="en-US" sz="2600" dirty="0"/>
              <a:t>on October 5. </a:t>
            </a:r>
            <a:r>
              <a:rPr lang="en-US" altLang="en-US" sz="2600" dirty="0" err="1" smtClean="0"/>
              <a:t>Yazici</a:t>
            </a:r>
            <a:r>
              <a:rPr lang="en-US" altLang="en-US" sz="2600" dirty="0" smtClean="0"/>
              <a:t> recorded </a:t>
            </a:r>
            <a:r>
              <a:rPr lang="en-US" altLang="en-US" sz="2600" dirty="0"/>
              <a:t>the payment by increasing (debiting) the asset Supplies. This account shows a balance of </a:t>
            </a:r>
            <a:r>
              <a:rPr lang="en-US" sz="2800" dirty="0"/>
              <a:t>₺</a:t>
            </a:r>
            <a:r>
              <a:rPr lang="en-US" altLang="en-US" sz="2600" dirty="0" smtClean="0"/>
              <a:t>2,500 </a:t>
            </a:r>
            <a:r>
              <a:rPr lang="en-US" altLang="en-US" sz="2600" dirty="0"/>
              <a:t>in the October 31 trial balance. An inventory count at the close of business on October 31 reveals that </a:t>
            </a:r>
            <a:r>
              <a:rPr lang="en-US" sz="2800" dirty="0"/>
              <a:t>₺</a:t>
            </a:r>
            <a:r>
              <a:rPr lang="en-US" altLang="en-US" sz="2600" dirty="0" smtClean="0"/>
              <a:t>1,000 </a:t>
            </a:r>
            <a:r>
              <a:rPr lang="en-US" altLang="en-US" sz="2600" dirty="0"/>
              <a:t>of supplies are still on hand</a:t>
            </a:r>
            <a:r>
              <a:rPr lang="en-US" altLang="en-US" sz="2600" dirty="0" smtClean="0"/>
              <a:t>.</a:t>
            </a:r>
          </a:p>
          <a:p>
            <a:pPr marL="0" lvl="2" indent="0">
              <a:lnSpc>
                <a:spcPct val="100000"/>
              </a:lnSpc>
              <a:spcBef>
                <a:spcPts val="1200"/>
              </a:spcBef>
              <a:buClr>
                <a:srgbClr val="990000"/>
              </a:buClr>
              <a:buSzPct val="100000"/>
              <a:buNone/>
            </a:pPr>
            <a:r>
              <a:rPr lang="en-US" altLang="en-US" sz="2600" dirty="0" smtClean="0"/>
              <a:t>Oct. 31</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Supplies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pic>
        <p:nvPicPr>
          <p:cNvPr id="13"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24701" y="914400"/>
            <a:ext cx="2252486" cy="40386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5" name="LOBL"/>
          <p:cNvSpPr>
            <a:spLocks noGrp="1"/>
          </p:cNvSpPr>
          <p:nvPr>
            <p:ph sz="quarter" idx="4294967295"/>
          </p:nvPr>
        </p:nvSpPr>
        <p:spPr>
          <a:xfrm>
            <a:off x="1834776" y="5170968"/>
            <a:ext cx="6852024" cy="1001232"/>
          </a:xfrm>
          <a:prstGeom prst="rect">
            <a:avLst/>
          </a:prstGeom>
        </p:spPr>
        <p:txBody>
          <a:bodyPr/>
          <a:lstStyle/>
          <a:p>
            <a:pPr marL="457200" lvl="2" indent="-457200">
              <a:lnSpc>
                <a:spcPct val="100000"/>
              </a:lnSpc>
              <a:spcBef>
                <a:spcPts val="600"/>
              </a:spcBef>
              <a:buClr>
                <a:srgbClr val="990000"/>
              </a:buClr>
              <a:buSzPct val="100000"/>
              <a:buNone/>
              <a:tabLst>
                <a:tab pos="4572000" algn="r"/>
                <a:tab pos="5943600" algn="r"/>
              </a:tabLst>
            </a:pPr>
            <a:r>
              <a:rPr lang="en-US" altLang="en-US" sz="2600" dirty="0" smtClean="0"/>
              <a:t>Supplies Expense 	1,500</a:t>
            </a:r>
          </a:p>
          <a:p>
            <a:pPr marL="457200" lvl="2" indent="-457200">
              <a:lnSpc>
                <a:spcPct val="100000"/>
              </a:lnSpc>
              <a:spcBef>
                <a:spcPts val="600"/>
              </a:spcBef>
              <a:buClr>
                <a:srgbClr val="990000"/>
              </a:buClr>
              <a:buSzPct val="100000"/>
              <a:buNone/>
              <a:tabLst>
                <a:tab pos="4572000" algn="r"/>
                <a:tab pos="5943600" algn="r"/>
              </a:tabLst>
            </a:pPr>
            <a:r>
              <a:rPr lang="en-US" altLang="en-US" sz="2600" dirty="0" smtClean="0"/>
              <a:t>	Supplies 		1,500</a:t>
            </a:r>
            <a:endParaRPr lang="en-US" altLang="en-US" sz="2600" dirty="0"/>
          </a:p>
        </p:txBody>
      </p:sp>
    </p:spTree>
    <p:extLst>
      <p:ext uri="{BB962C8B-B14F-4D97-AF65-F5344CB8AC3E}">
        <p14:creationId xmlns:p14="http://schemas.microsoft.com/office/powerpoint/2010/main" val="418287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N"/>
          <p:cNvSpPr>
            <a:spLocks noGrp="1"/>
          </p:cNvSpPr>
          <p:nvPr>
            <p:ph sz="quarter" idx="19"/>
          </p:nvPr>
        </p:nvSpPr>
        <p:spPr>
          <a:xfrm>
            <a:off x="152400" y="3505200"/>
            <a:ext cx="8839200" cy="533400"/>
          </a:xfrm>
        </p:spPr>
        <p:txBody>
          <a:bodyPr/>
          <a:lstStyle/>
          <a:p>
            <a:r>
              <a:rPr lang="en-US" b="1" dirty="0"/>
              <a:t>Chapter </a:t>
            </a:r>
            <a:r>
              <a:rPr lang="en-US" dirty="0"/>
              <a:t>3</a:t>
            </a:r>
            <a:endParaRPr lang="en-US" b="1" dirty="0"/>
          </a:p>
        </p:txBody>
      </p:sp>
      <p:sp>
        <p:nvSpPr>
          <p:cNvPr id="6" name="CT"/>
          <p:cNvSpPr>
            <a:spLocks noGrp="1"/>
          </p:cNvSpPr>
          <p:nvPr>
            <p:ph sz="quarter" idx="20"/>
          </p:nvPr>
        </p:nvSpPr>
        <p:spPr>
          <a:xfrm>
            <a:off x="554182" y="4311018"/>
            <a:ext cx="8035636" cy="1251285"/>
          </a:xfrm>
        </p:spPr>
        <p:txBody>
          <a:bodyPr/>
          <a:lstStyle/>
          <a:p>
            <a:pPr>
              <a:spcBef>
                <a:spcPts val="0"/>
              </a:spcBef>
            </a:pPr>
            <a:r>
              <a:rPr lang="en-US" sz="4800" dirty="0" smtClean="0"/>
              <a:t>Adjusting the Accounts</a:t>
            </a:r>
            <a:endParaRPr lang="en-US" sz="4800" dirty="0"/>
          </a:p>
        </p:txBody>
      </p:sp>
      <p:sp>
        <p:nvSpPr>
          <p:cNvPr id="10" name="CN"/>
          <p:cNvSpPr txBox="1">
            <a:spLocks/>
          </p:cNvSpPr>
          <p:nvPr/>
        </p:nvSpPr>
        <p:spPr>
          <a:xfrm>
            <a:off x="0" y="2994660"/>
            <a:ext cx="9144000" cy="586740"/>
          </a:xfrm>
          <a:prstGeom prst="rect">
            <a:avLst/>
          </a:prstGeom>
          <a:solidFill>
            <a:schemeClr val="bg2"/>
          </a:solidFill>
        </p:spPr>
        <p:txBody>
          <a:bodyPr/>
          <a:lstStyle>
            <a:lvl1pPr marL="0" indent="0" algn="ctr" defTabSz="914400" rtl="0" eaLnBrk="1" latinLnBrk="0" hangingPunct="1">
              <a:lnSpc>
                <a:spcPct val="90000"/>
              </a:lnSpc>
              <a:spcBef>
                <a:spcPts val="1000"/>
              </a:spcBef>
              <a:buFont typeface="Arial"/>
              <a:buNone/>
              <a:defRPr sz="4000" b="1" i="0" kern="1200" baseline="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solidFill>
                <a:srgbClr val="196E78"/>
              </a:solidFill>
            </a:endParaRPr>
          </a:p>
        </p:txBody>
      </p:sp>
    </p:spTree>
    <p:extLst>
      <p:ext uri="{BB962C8B-B14F-4D97-AF65-F5344CB8AC3E}">
        <p14:creationId xmlns:p14="http://schemas.microsoft.com/office/powerpoint/2010/main" val="37685444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20</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Supplies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228158"/>
            <a:ext cx="8839200" cy="505097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1" name="Rectangle 6"/>
          <p:cNvSpPr>
            <a:spLocks noChangeArrowheads="1"/>
          </p:cNvSpPr>
          <p:nvPr/>
        </p:nvSpPr>
        <p:spPr bwMode="auto">
          <a:xfrm>
            <a:off x="7315200" y="744276"/>
            <a:ext cx="1752600" cy="461665"/>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smtClean="0">
                <a:solidFill>
                  <a:srgbClr val="196E78"/>
                </a:solidFill>
                <a:latin typeface="+mn-lt"/>
              </a:rPr>
              <a:t>ILLUSTRATION 3.5</a:t>
            </a:r>
          </a:p>
          <a:p>
            <a:r>
              <a:rPr lang="en-US" altLang="en-US" sz="1200" b="0" dirty="0" smtClean="0">
                <a:solidFill>
                  <a:schemeClr val="tx1"/>
                </a:solidFill>
                <a:latin typeface="+mn-lt"/>
              </a:rPr>
              <a:t>Adjustment for supplies</a:t>
            </a:r>
            <a:endParaRPr lang="en-US" altLang="en-US" sz="1200" b="0" dirty="0">
              <a:solidFill>
                <a:schemeClr val="tx1"/>
              </a:solidFill>
              <a:latin typeface="+mn-lt"/>
            </a:endParaRPr>
          </a:p>
        </p:txBody>
      </p:sp>
    </p:spTree>
    <p:extLst>
      <p:ext uri="{BB962C8B-B14F-4D97-AF65-F5344CB8AC3E}">
        <p14:creationId xmlns:p14="http://schemas.microsoft.com/office/powerpoint/2010/main" val="2204675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21</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5937624" cy="4343400"/>
          </a:xfrm>
          <a:prstGeom prst="rect">
            <a:avLst/>
          </a:prstGeom>
        </p:spPr>
        <p:txBody>
          <a:bodyPr/>
          <a:lstStyle/>
          <a:p>
            <a:pPr marL="0" lvl="2" indent="0">
              <a:lnSpc>
                <a:spcPct val="100000"/>
              </a:lnSpc>
              <a:spcBef>
                <a:spcPts val="1200"/>
              </a:spcBef>
              <a:buClr>
                <a:srgbClr val="990000"/>
              </a:buClr>
              <a:buSzPct val="100000"/>
              <a:buNone/>
            </a:pPr>
            <a:r>
              <a:rPr lang="en-US" altLang="en-US" sz="2600" b="1" dirty="0" smtClean="0"/>
              <a:t>Illustration: </a:t>
            </a:r>
            <a:r>
              <a:rPr lang="en-US" altLang="en-US" sz="2600" dirty="0" smtClean="0"/>
              <a:t>On </a:t>
            </a:r>
            <a:r>
              <a:rPr lang="en-US" altLang="en-US" sz="2600" dirty="0"/>
              <a:t>October 4, </a:t>
            </a:r>
            <a:r>
              <a:rPr lang="en-US" altLang="en-US" sz="2600" dirty="0" err="1"/>
              <a:t>Yazici</a:t>
            </a:r>
            <a:r>
              <a:rPr lang="en-US" altLang="en-US" sz="2600" dirty="0"/>
              <a:t> Advertising paid </a:t>
            </a:r>
            <a:r>
              <a:rPr lang="en-US" sz="2800" dirty="0"/>
              <a:t>₺</a:t>
            </a:r>
            <a:r>
              <a:rPr lang="en-US" altLang="en-US" sz="2600" dirty="0" smtClean="0"/>
              <a:t>600 </a:t>
            </a:r>
            <a:r>
              <a:rPr lang="en-US" altLang="en-US" sz="2600" dirty="0"/>
              <a:t>for a one-year fire insurance policy. Coverage began on October 1. </a:t>
            </a:r>
            <a:r>
              <a:rPr lang="en-US" altLang="en-US" sz="2600" dirty="0" err="1"/>
              <a:t>Yazici</a:t>
            </a:r>
            <a:r>
              <a:rPr lang="en-US" altLang="en-US" sz="2600" dirty="0"/>
              <a:t> recorded the payment by increasing (debiting) Prepaid Insurance. This account shows a balance of </a:t>
            </a:r>
            <a:r>
              <a:rPr lang="en-US" sz="2800" dirty="0"/>
              <a:t>₺</a:t>
            </a:r>
            <a:r>
              <a:rPr lang="en-US" altLang="en-US" sz="2600" dirty="0" smtClean="0"/>
              <a:t>600 </a:t>
            </a:r>
            <a:r>
              <a:rPr lang="en-US" altLang="en-US" sz="2600" dirty="0"/>
              <a:t>in the October 31 trial balance.  Insurance of </a:t>
            </a:r>
            <a:r>
              <a:rPr lang="en-US" sz="2800" dirty="0"/>
              <a:t>₺</a:t>
            </a:r>
            <a:r>
              <a:rPr lang="en-US" altLang="en-US" sz="2600" dirty="0" smtClean="0"/>
              <a:t>50 (</a:t>
            </a:r>
            <a:r>
              <a:rPr lang="en-US" sz="2800" dirty="0"/>
              <a:t>₺</a:t>
            </a:r>
            <a:r>
              <a:rPr lang="en-US" altLang="en-US" sz="2600" dirty="0" smtClean="0"/>
              <a:t>600 </a:t>
            </a:r>
            <a:r>
              <a:rPr lang="en-US" altLang="en-US" sz="2600" dirty="0"/>
              <a:t>÷ 12) expires each month.</a:t>
            </a:r>
          </a:p>
          <a:p>
            <a:pPr marL="0" lvl="2" indent="0">
              <a:lnSpc>
                <a:spcPct val="100000"/>
              </a:lnSpc>
              <a:spcBef>
                <a:spcPts val="4200"/>
              </a:spcBef>
              <a:buClr>
                <a:srgbClr val="990000"/>
              </a:buClr>
              <a:buSzPct val="100000"/>
              <a:buNone/>
            </a:pPr>
            <a:r>
              <a:rPr lang="en-US" altLang="en-US" sz="2600" dirty="0" smtClean="0"/>
              <a:t>Oct. 31</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Insurance</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5" name="LOBL"/>
          <p:cNvSpPr>
            <a:spLocks noGrp="1"/>
          </p:cNvSpPr>
          <p:nvPr>
            <p:ph sz="quarter" idx="4294967295"/>
          </p:nvPr>
        </p:nvSpPr>
        <p:spPr>
          <a:xfrm>
            <a:off x="1758576" y="5149704"/>
            <a:ext cx="6852024" cy="1001232"/>
          </a:xfrm>
          <a:prstGeom prst="rect">
            <a:avLst/>
          </a:prstGeom>
        </p:spPr>
        <p:txBody>
          <a:bodyPr/>
          <a:lstStyle/>
          <a:p>
            <a:pPr marL="457200" lvl="2" indent="-457200">
              <a:lnSpc>
                <a:spcPct val="100000"/>
              </a:lnSpc>
              <a:spcBef>
                <a:spcPts val="600"/>
              </a:spcBef>
              <a:buClr>
                <a:srgbClr val="990000"/>
              </a:buClr>
              <a:buSzPct val="100000"/>
              <a:buNone/>
              <a:tabLst>
                <a:tab pos="4572000" algn="r"/>
                <a:tab pos="5943600" algn="r"/>
              </a:tabLst>
            </a:pPr>
            <a:r>
              <a:rPr lang="en-US" altLang="en-US" sz="2600" dirty="0" smtClean="0"/>
              <a:t>Insurance Expense 	50</a:t>
            </a:r>
          </a:p>
          <a:p>
            <a:pPr marL="457200" lvl="2" indent="-457200">
              <a:lnSpc>
                <a:spcPct val="100000"/>
              </a:lnSpc>
              <a:spcBef>
                <a:spcPts val="600"/>
              </a:spcBef>
              <a:buClr>
                <a:srgbClr val="990000"/>
              </a:buClr>
              <a:buSzPct val="100000"/>
              <a:buNone/>
              <a:tabLst>
                <a:tab pos="4572000" algn="r"/>
                <a:tab pos="5943600" algn="r"/>
              </a:tabLst>
            </a:pPr>
            <a:r>
              <a:rPr lang="en-US" altLang="en-US" sz="2600" dirty="0" smtClean="0"/>
              <a:t>	Prepaid Insurance		50</a:t>
            </a:r>
            <a:endParaRPr lang="en-US" altLang="en-US" sz="2600" dirty="0"/>
          </a:p>
        </p:txBody>
      </p:sp>
      <p:pic>
        <p:nvPicPr>
          <p:cNvPr id="9"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00019" y="914400"/>
            <a:ext cx="1971724" cy="41910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422571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22</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Insurance</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1" name="Rectangle 6"/>
          <p:cNvSpPr>
            <a:spLocks noChangeArrowheads="1"/>
          </p:cNvSpPr>
          <p:nvPr/>
        </p:nvSpPr>
        <p:spPr bwMode="auto">
          <a:xfrm>
            <a:off x="7162800" y="744276"/>
            <a:ext cx="1752600" cy="461665"/>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smtClean="0">
                <a:solidFill>
                  <a:srgbClr val="196E78"/>
                </a:solidFill>
                <a:latin typeface="+mn-lt"/>
              </a:rPr>
              <a:t>ILLUSTRATION 3.6</a:t>
            </a:r>
          </a:p>
          <a:p>
            <a:r>
              <a:rPr lang="en-US" altLang="en-US" sz="1200" b="0" dirty="0" smtClean="0">
                <a:solidFill>
                  <a:schemeClr val="tx1"/>
                </a:solidFill>
                <a:latin typeface="+mn-lt"/>
              </a:rPr>
              <a:t>Adjustment for insurance</a:t>
            </a:r>
            <a:endParaRPr lang="en-US" altLang="en-US" sz="1200" b="0" dirty="0">
              <a:solidFill>
                <a:schemeClr val="tx1"/>
              </a:solidFill>
              <a:latin typeface="+mn-lt"/>
            </a:endParaRPr>
          </a:p>
        </p:txBody>
      </p:sp>
      <p:pic>
        <p:nvPicPr>
          <p:cNvPr id="12"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1230886"/>
            <a:ext cx="8686800" cy="5116953"/>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3926771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23</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724400"/>
          </a:xfrm>
          <a:prstGeom prst="rect">
            <a:avLst/>
          </a:prstGeom>
        </p:spPr>
        <p:txBody>
          <a:bodyPr/>
          <a:lstStyle/>
          <a:p>
            <a:pPr marL="574675" lvl="2" indent="-346075">
              <a:lnSpc>
                <a:spcPct val="100000"/>
              </a:lnSpc>
              <a:spcBef>
                <a:spcPts val="1200"/>
              </a:spcBef>
              <a:buClr>
                <a:srgbClr val="990000"/>
              </a:buClr>
              <a:buSzPct val="100000"/>
            </a:pPr>
            <a:r>
              <a:rPr lang="en-US" altLang="en-US" sz="2800" b="1" dirty="0" smtClean="0"/>
              <a:t>Buildings</a:t>
            </a:r>
            <a:r>
              <a:rPr lang="en-US" altLang="en-US" sz="2800" dirty="0"/>
              <a:t>, </a:t>
            </a:r>
            <a:r>
              <a:rPr lang="en-US" altLang="en-US" sz="2800" b="1" dirty="0"/>
              <a:t>equipment</a:t>
            </a:r>
            <a:r>
              <a:rPr lang="en-US" altLang="en-US" sz="2800" dirty="0"/>
              <a:t>, and </a:t>
            </a:r>
            <a:r>
              <a:rPr lang="en-US" altLang="en-US" sz="2800" b="1" dirty="0"/>
              <a:t>motor</a:t>
            </a:r>
            <a:r>
              <a:rPr lang="en-US" altLang="en-US" sz="2800" dirty="0"/>
              <a:t> </a:t>
            </a:r>
            <a:r>
              <a:rPr lang="en-US" altLang="en-US" sz="2800" b="1" dirty="0"/>
              <a:t>vehicles</a:t>
            </a:r>
            <a:r>
              <a:rPr lang="en-US" altLang="en-US" sz="2800" dirty="0"/>
              <a:t> (assets that provide service for many years) are </a:t>
            </a:r>
            <a:r>
              <a:rPr lang="en-US" altLang="en-US" sz="2800" b="1" dirty="0"/>
              <a:t>recorded</a:t>
            </a:r>
            <a:r>
              <a:rPr lang="en-US" altLang="en-US" sz="2800" dirty="0"/>
              <a:t> </a:t>
            </a:r>
            <a:r>
              <a:rPr lang="en-US" altLang="en-US" sz="2800" b="1" dirty="0"/>
              <a:t>as</a:t>
            </a:r>
            <a:r>
              <a:rPr lang="en-US" altLang="en-US" sz="2800" dirty="0"/>
              <a:t> </a:t>
            </a:r>
            <a:r>
              <a:rPr lang="en-US" altLang="en-US" sz="2800" b="1" dirty="0"/>
              <a:t>assets</a:t>
            </a:r>
            <a:r>
              <a:rPr lang="en-US" altLang="en-US" sz="2800" dirty="0"/>
              <a:t>, rather than an expense, on the date </a:t>
            </a:r>
            <a:r>
              <a:rPr lang="en-US" altLang="en-US" sz="2800" dirty="0" smtClean="0"/>
              <a:t>acquired</a:t>
            </a:r>
            <a:endParaRPr lang="en-US" altLang="en-US" sz="2800" dirty="0"/>
          </a:p>
          <a:p>
            <a:pPr marL="574675" lvl="2" indent="-346075">
              <a:lnSpc>
                <a:spcPct val="100000"/>
              </a:lnSpc>
              <a:spcBef>
                <a:spcPts val="1200"/>
              </a:spcBef>
              <a:buClr>
                <a:srgbClr val="990000"/>
              </a:buClr>
              <a:buSzPct val="100000"/>
            </a:pPr>
            <a:r>
              <a:rPr lang="en-US" altLang="en-US" sz="2800" b="1" dirty="0">
                <a:solidFill>
                  <a:srgbClr val="0000CC"/>
                </a:solidFill>
              </a:rPr>
              <a:t>Depreciation</a:t>
            </a:r>
            <a:r>
              <a:rPr lang="en-US" altLang="en-US" sz="2800" dirty="0">
                <a:solidFill>
                  <a:srgbClr val="0000CC"/>
                </a:solidFill>
              </a:rPr>
              <a:t> </a:t>
            </a:r>
            <a:r>
              <a:rPr lang="en-US" altLang="en-US" sz="2800" dirty="0"/>
              <a:t>is the process of </a:t>
            </a:r>
            <a:r>
              <a:rPr lang="en-US" altLang="en-US" sz="2800" b="1" dirty="0"/>
              <a:t>allocating the cost of an asset to expense </a:t>
            </a:r>
            <a:r>
              <a:rPr lang="en-US" altLang="en-US" sz="2800" dirty="0"/>
              <a:t>over its </a:t>
            </a:r>
            <a:r>
              <a:rPr lang="en-US" altLang="en-US" sz="2800" b="1" dirty="0">
                <a:solidFill>
                  <a:srgbClr val="0000CC"/>
                </a:solidFill>
              </a:rPr>
              <a:t>useful</a:t>
            </a:r>
            <a:r>
              <a:rPr lang="en-US" altLang="en-US" sz="2800" b="1" dirty="0"/>
              <a:t> </a:t>
            </a:r>
            <a:r>
              <a:rPr lang="en-US" altLang="en-US" sz="2800" b="1" dirty="0">
                <a:solidFill>
                  <a:srgbClr val="0000CC"/>
                </a:solidFill>
              </a:rPr>
              <a:t>life</a:t>
            </a:r>
          </a:p>
          <a:p>
            <a:pPr marL="574675" lvl="2" indent="-346075">
              <a:lnSpc>
                <a:spcPct val="100000"/>
              </a:lnSpc>
              <a:spcBef>
                <a:spcPts val="1200"/>
              </a:spcBef>
              <a:buClr>
                <a:srgbClr val="990000"/>
              </a:buClr>
              <a:buSzPct val="100000"/>
            </a:pPr>
            <a:r>
              <a:rPr lang="en-US" altLang="en-US" sz="2800" dirty="0"/>
              <a:t>Depreciation </a:t>
            </a:r>
            <a:r>
              <a:rPr lang="en-US" altLang="en-US" sz="2800" b="1" dirty="0"/>
              <a:t>does not attempt </a:t>
            </a:r>
            <a:r>
              <a:rPr lang="en-US" altLang="en-US" sz="2800" dirty="0"/>
              <a:t>to report the actual change in the </a:t>
            </a:r>
            <a:r>
              <a:rPr lang="en-US" altLang="en-US" sz="2800" b="1" dirty="0"/>
              <a:t>value of the </a:t>
            </a:r>
            <a:r>
              <a:rPr lang="en-US" altLang="en-US" sz="2800" b="1" dirty="0" smtClean="0"/>
              <a:t>asset</a:t>
            </a:r>
            <a:endParaRPr lang="en-US" altLang="en-US" sz="2800" dirty="0"/>
          </a:p>
          <a:p>
            <a:pPr lvl="2" indent="-339725">
              <a:lnSpc>
                <a:spcPct val="100000"/>
              </a:lnSpc>
              <a:spcBef>
                <a:spcPts val="1200"/>
              </a:spcBef>
              <a:buClr>
                <a:srgbClr val="990000"/>
              </a:buClr>
              <a:buSzPct val="80000"/>
              <a:buFont typeface="Wingdings" panose="05000000000000000000" pitchFamily="2" charset="2"/>
              <a:buChar char="§"/>
            </a:pPr>
            <a:r>
              <a:rPr lang="en-US" sz="2800" b="1" dirty="0"/>
              <a:t>Allocation concept</a:t>
            </a:r>
            <a:r>
              <a:rPr lang="en-US" sz="2800" dirty="0"/>
              <a:t>, not a valuation </a:t>
            </a:r>
            <a:r>
              <a:rPr lang="en-US" sz="2800" dirty="0" smtClean="0"/>
              <a:t>concept</a:t>
            </a: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Depreciation</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803312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24</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6147174" cy="4343400"/>
          </a:xfrm>
          <a:prstGeom prst="rect">
            <a:avLst/>
          </a:prstGeom>
        </p:spPr>
        <p:txBody>
          <a:bodyPr/>
          <a:lstStyle/>
          <a:p>
            <a:pPr marL="0" lvl="2" indent="0">
              <a:lnSpc>
                <a:spcPct val="100000"/>
              </a:lnSpc>
              <a:spcBef>
                <a:spcPts val="1200"/>
              </a:spcBef>
              <a:buClr>
                <a:srgbClr val="990000"/>
              </a:buClr>
              <a:buSzPct val="100000"/>
              <a:buNone/>
            </a:pPr>
            <a:r>
              <a:rPr lang="en-US" altLang="en-US" sz="2600" b="1" dirty="0" smtClean="0"/>
              <a:t>Illustration: </a:t>
            </a:r>
            <a:r>
              <a:rPr lang="en-US" altLang="en-US" sz="2600" dirty="0" smtClean="0"/>
              <a:t>For </a:t>
            </a:r>
            <a:r>
              <a:rPr lang="en-GB" sz="2800" dirty="0" err="1"/>
              <a:t>Yazici</a:t>
            </a:r>
            <a:r>
              <a:rPr lang="en-US" altLang="en-US" sz="2600" dirty="0" smtClean="0"/>
              <a:t> </a:t>
            </a:r>
            <a:r>
              <a:rPr lang="en-US" altLang="en-US" sz="2600" dirty="0"/>
              <a:t>Advertising, assume that depreciation on the equipment is </a:t>
            </a:r>
            <a:r>
              <a:rPr lang="en-US" sz="2800" dirty="0"/>
              <a:t>₺</a:t>
            </a:r>
            <a:r>
              <a:rPr lang="en-US" altLang="en-US" sz="2600" dirty="0" smtClean="0"/>
              <a:t>480 </a:t>
            </a:r>
            <a:r>
              <a:rPr lang="en-US" altLang="en-US" sz="2600" dirty="0"/>
              <a:t>a year, or </a:t>
            </a:r>
            <a:r>
              <a:rPr lang="en-US" sz="2800" dirty="0"/>
              <a:t>₺</a:t>
            </a:r>
            <a:r>
              <a:rPr lang="en-US" altLang="en-US" sz="2600" dirty="0" smtClean="0"/>
              <a:t>40 </a:t>
            </a:r>
            <a:r>
              <a:rPr lang="en-US" altLang="en-US" sz="2600" dirty="0"/>
              <a:t>per month</a:t>
            </a:r>
            <a:r>
              <a:rPr lang="en-US" altLang="en-US" sz="2600" dirty="0" smtClean="0"/>
              <a:t>.</a:t>
            </a:r>
            <a:endParaRPr lang="en-US" altLang="en-US" sz="2600" dirty="0"/>
          </a:p>
          <a:p>
            <a:pPr marL="0" lvl="2" indent="0">
              <a:lnSpc>
                <a:spcPct val="100000"/>
              </a:lnSpc>
              <a:spcBef>
                <a:spcPts val="1200"/>
              </a:spcBef>
              <a:buClr>
                <a:srgbClr val="990000"/>
              </a:buClr>
              <a:buSzPct val="100000"/>
              <a:buNone/>
            </a:pPr>
            <a:r>
              <a:rPr lang="en-US" altLang="en-US" sz="2600" dirty="0" smtClean="0"/>
              <a:t>Oct. 31</a:t>
            </a:r>
            <a:endParaRPr lang="en-US" altLang="en-US" sz="2600" dirty="0"/>
          </a:p>
          <a:p>
            <a:pPr marL="457200" lvl="2" indent="-457200">
              <a:lnSpc>
                <a:spcPct val="100000"/>
              </a:lnSpc>
              <a:spcBef>
                <a:spcPts val="1200"/>
              </a:spcBef>
              <a:buClr>
                <a:srgbClr val="990000"/>
              </a:buClr>
              <a:buSzPct val="100000"/>
              <a:buNone/>
              <a:tabLst>
                <a:tab pos="4859338" algn="r"/>
                <a:tab pos="5943600" algn="r"/>
              </a:tabLst>
            </a:pPr>
            <a:r>
              <a:rPr lang="en-US" altLang="en-US" sz="2600" dirty="0" smtClean="0"/>
              <a:t>Depreciation Expense </a:t>
            </a:r>
            <a:r>
              <a:rPr lang="en-US" altLang="en-US" sz="2600" dirty="0"/>
              <a:t>	</a:t>
            </a:r>
            <a:r>
              <a:rPr lang="en-US" altLang="en-US" sz="2600" dirty="0" smtClean="0"/>
              <a:t>40</a:t>
            </a:r>
            <a:endParaRPr lang="en-US" altLang="en-US" sz="2600" dirty="0"/>
          </a:p>
          <a:p>
            <a:pPr marL="457200" lvl="2" indent="-457200">
              <a:lnSpc>
                <a:spcPct val="100000"/>
              </a:lnSpc>
              <a:spcBef>
                <a:spcPts val="600"/>
              </a:spcBef>
              <a:buClr>
                <a:srgbClr val="990000"/>
              </a:buClr>
              <a:buSzPct val="100000"/>
              <a:buNone/>
              <a:tabLst>
                <a:tab pos="4859338" algn="r"/>
                <a:tab pos="5884863" algn="r"/>
              </a:tabLst>
            </a:pPr>
            <a:r>
              <a:rPr lang="en-US" altLang="en-US" sz="2600" dirty="0"/>
              <a:t>	</a:t>
            </a:r>
            <a:r>
              <a:rPr lang="en-US" altLang="en-US" sz="2600" dirty="0" smtClean="0"/>
              <a:t>Accumulated Depreciation</a:t>
            </a:r>
            <a:r>
              <a:rPr lang="en-US" altLang="en-US" sz="2600" dirty="0"/>
              <a:t>	</a:t>
            </a:r>
            <a:r>
              <a:rPr lang="en-US" altLang="en-US" sz="2600" dirty="0" smtClean="0"/>
              <a:t>	40</a:t>
            </a:r>
            <a:endParaRPr lang="en-US" altLang="en-US" sz="2600" dirty="0"/>
          </a:p>
          <a:p>
            <a:pPr marL="0" lvl="2" indent="0">
              <a:lnSpc>
                <a:spcPct val="100000"/>
              </a:lnSpc>
              <a:spcBef>
                <a:spcPts val="3600"/>
              </a:spcBef>
              <a:buClr>
                <a:srgbClr val="990000"/>
              </a:buClr>
              <a:buSzPct val="100000"/>
              <a:buNone/>
            </a:pPr>
            <a:r>
              <a:rPr lang="en-US" altLang="en-US" sz="2600" dirty="0" smtClean="0"/>
              <a:t>Accumulated </a:t>
            </a:r>
            <a:r>
              <a:rPr lang="en-US" altLang="en-US" sz="2600" dirty="0"/>
              <a:t>Depreciation is called a </a:t>
            </a:r>
            <a:endParaRPr lang="en-US" altLang="en-US" sz="2600" dirty="0" smtClean="0"/>
          </a:p>
          <a:p>
            <a:pPr marL="0" lvl="2" indent="0">
              <a:lnSpc>
                <a:spcPct val="100000"/>
              </a:lnSpc>
              <a:spcBef>
                <a:spcPts val="0"/>
              </a:spcBef>
              <a:buClr>
                <a:srgbClr val="990000"/>
              </a:buClr>
              <a:buSzPct val="100000"/>
              <a:buNone/>
            </a:pPr>
            <a:r>
              <a:rPr lang="en-US" altLang="en-US" sz="2600" b="1" dirty="0" smtClean="0">
                <a:solidFill>
                  <a:srgbClr val="0000CC"/>
                </a:solidFill>
              </a:rPr>
              <a:t>contra </a:t>
            </a:r>
            <a:r>
              <a:rPr lang="en-US" altLang="en-US" sz="2600" b="1" dirty="0">
                <a:solidFill>
                  <a:srgbClr val="0000CC"/>
                </a:solidFill>
              </a:rPr>
              <a:t>asset account</a:t>
            </a:r>
            <a:r>
              <a:rPr lang="en-US" altLang="en-US" sz="2600" dirty="0" smtClean="0"/>
              <a:t>.</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Depreciation</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pic>
        <p:nvPicPr>
          <p:cNvPr id="11"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3876" y="838200"/>
            <a:ext cx="2115122" cy="44958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39888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wipe(left)">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wipe(left)">
                                      <p:cBhvr>
                                        <p:cTn id="17" dur="500"/>
                                        <p:tgtEl>
                                          <p:spTgt spid="7">
                                            <p:txEl>
                                              <p:pRg st="4" end="4"/>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wipe(left)">
                                      <p:cBhvr>
                                        <p:cTn id="2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466064"/>
            <a:ext cx="7772400" cy="5864374"/>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1" name="Rectangle 6"/>
          <p:cNvSpPr>
            <a:spLocks noChangeArrowheads="1"/>
          </p:cNvSpPr>
          <p:nvPr/>
        </p:nvSpPr>
        <p:spPr bwMode="auto">
          <a:xfrm>
            <a:off x="6248400" y="152400"/>
            <a:ext cx="2057400" cy="461665"/>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smtClean="0">
                <a:solidFill>
                  <a:srgbClr val="196E78"/>
                </a:solidFill>
                <a:latin typeface="+mn-lt"/>
              </a:rPr>
              <a:t>ILLUSTRATION 3.7</a:t>
            </a:r>
          </a:p>
          <a:p>
            <a:r>
              <a:rPr lang="en-US" altLang="en-US" sz="1200" b="0" dirty="0" smtClean="0">
                <a:solidFill>
                  <a:schemeClr val="tx1"/>
                </a:solidFill>
                <a:latin typeface="+mn-lt"/>
              </a:rPr>
              <a:t>Adjustment for depreciation</a:t>
            </a:r>
            <a:endParaRPr lang="en-US" altLang="en-US" sz="1200" b="0" dirty="0">
              <a:solidFill>
                <a:schemeClr val="tx1"/>
              </a:solidFill>
              <a:latin typeface="+mn-lt"/>
            </a:endParaRPr>
          </a:p>
        </p:txBody>
      </p:sp>
    </p:spTree>
    <p:extLst>
      <p:ext uri="{BB962C8B-B14F-4D97-AF65-F5344CB8AC3E}">
        <p14:creationId xmlns:p14="http://schemas.microsoft.com/office/powerpoint/2010/main" val="2257118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33528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t>Statement Presentation</a:t>
            </a:r>
          </a:p>
          <a:p>
            <a:pPr marL="574675" lvl="2" indent="-346075">
              <a:lnSpc>
                <a:spcPct val="100000"/>
              </a:lnSpc>
              <a:spcBef>
                <a:spcPts val="1200"/>
              </a:spcBef>
              <a:buClr>
                <a:srgbClr val="990000"/>
              </a:buClr>
              <a:buSzPct val="100000"/>
            </a:pPr>
            <a:r>
              <a:rPr lang="en-US" altLang="en-US" sz="2800" dirty="0" smtClean="0"/>
              <a:t>Accumulated </a:t>
            </a:r>
            <a:r>
              <a:rPr lang="en-US" altLang="en-US" sz="2800" dirty="0"/>
              <a:t>Depreciation is a </a:t>
            </a:r>
            <a:r>
              <a:rPr lang="en-US" altLang="en-US" sz="2800" b="1" dirty="0"/>
              <a:t>contra asset account </a:t>
            </a:r>
            <a:r>
              <a:rPr lang="en-US" altLang="en-US" sz="2800" dirty="0"/>
              <a:t>(credit)</a:t>
            </a:r>
          </a:p>
          <a:p>
            <a:pPr marL="574675" lvl="2" indent="-346075">
              <a:lnSpc>
                <a:spcPct val="100000"/>
              </a:lnSpc>
              <a:spcBef>
                <a:spcPts val="1200"/>
              </a:spcBef>
              <a:buClr>
                <a:srgbClr val="990000"/>
              </a:buClr>
              <a:buSzPct val="100000"/>
            </a:pPr>
            <a:r>
              <a:rPr lang="en-US" altLang="en-US" sz="2800" b="1" dirty="0"/>
              <a:t>Offsets related asset account </a:t>
            </a:r>
            <a:r>
              <a:rPr lang="en-US" altLang="en-US" sz="2800" dirty="0"/>
              <a:t>on the statement of financial position</a:t>
            </a:r>
          </a:p>
          <a:p>
            <a:pPr marL="574675" lvl="2" indent="-346075">
              <a:lnSpc>
                <a:spcPct val="100000"/>
              </a:lnSpc>
              <a:spcBef>
                <a:spcPts val="1200"/>
              </a:spcBef>
              <a:buClr>
                <a:srgbClr val="990000"/>
              </a:buClr>
              <a:buSzPct val="100000"/>
            </a:pPr>
            <a:r>
              <a:rPr lang="en-US" altLang="en-US" sz="2800" b="1" dirty="0">
                <a:solidFill>
                  <a:srgbClr val="0000CC"/>
                </a:solidFill>
              </a:rPr>
              <a:t>Book value </a:t>
            </a:r>
            <a:r>
              <a:rPr lang="en-US" altLang="en-US" sz="2800" dirty="0"/>
              <a:t>is the difference between the cost of any depreciable asset and its accumulated </a:t>
            </a:r>
            <a:r>
              <a:rPr lang="en-US" altLang="en-US" sz="2800" dirty="0" smtClean="0"/>
              <a:t>depreciation</a:t>
            </a:r>
            <a:endParaRPr lang="en-US" altLang="en-US" sz="2800" dirty="0"/>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Depreciation</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643795844"/>
              </p:ext>
            </p:extLst>
          </p:nvPr>
        </p:nvGraphicFramePr>
        <p:xfrm>
          <a:off x="990071" y="5029200"/>
          <a:ext cx="7163329" cy="1128267"/>
        </p:xfrm>
        <a:graphic>
          <a:graphicData uri="http://schemas.openxmlformats.org/drawingml/2006/table">
            <a:tbl>
              <a:tblPr>
                <a:tableStyleId>{5C22544A-7EE6-4342-B048-85BDC9FD1C3A}</a:tableStyleId>
              </a:tblPr>
              <a:tblGrid>
                <a:gridCol w="6172200">
                  <a:extLst>
                    <a:ext uri="{9D8B030D-6E8A-4147-A177-3AD203B41FA5}">
                      <a16:colId xmlns:a16="http://schemas.microsoft.com/office/drawing/2014/main" val="20000"/>
                    </a:ext>
                  </a:extLst>
                </a:gridCol>
                <a:gridCol w="991129">
                  <a:extLst>
                    <a:ext uri="{9D8B030D-6E8A-4147-A177-3AD203B41FA5}">
                      <a16:colId xmlns:a16="http://schemas.microsoft.com/office/drawing/2014/main" val="20001"/>
                    </a:ext>
                  </a:extLst>
                </a:gridCol>
              </a:tblGrid>
              <a:tr h="182245">
                <a:tc>
                  <a:txBody>
                    <a:bodyPr/>
                    <a:lstStyle/>
                    <a:p>
                      <a:pPr algn="l" fontAlgn="b"/>
                      <a:r>
                        <a:rPr lang="en-US" sz="2400" u="none" strike="noStrike" dirty="0">
                          <a:effectLst/>
                        </a:rPr>
                        <a:t>Equipment</a:t>
                      </a:r>
                      <a:endParaRPr lang="en-US" sz="2400" b="0" i="0" u="none" strike="noStrike" dirty="0">
                        <a:solidFill>
                          <a:srgbClr val="000000"/>
                        </a:solidFill>
                        <a:effectLst/>
                        <a:latin typeface="Calibri" panose="020F0502020204030204" pitchFamily="34" charset="0"/>
                      </a:endParaRPr>
                    </a:p>
                  </a:txBody>
                  <a:tcPr marL="4233" marR="4233" marT="4233" marB="0" anchor="ctr">
                    <a:noFill/>
                  </a:tcPr>
                </a:tc>
                <a:tc>
                  <a:txBody>
                    <a:bodyPr/>
                    <a:lstStyle/>
                    <a:p>
                      <a:pPr algn="r" fontAlgn="b"/>
                      <a:r>
                        <a:rPr lang="en-US" sz="2400" dirty="0" smtClean="0"/>
                        <a:t>₺</a:t>
                      </a:r>
                      <a:r>
                        <a:rPr lang="en-US" sz="2400" u="none" strike="noStrike" dirty="0" smtClean="0">
                          <a:effectLst/>
                        </a:rPr>
                        <a:t>5,000 </a:t>
                      </a:r>
                      <a:endParaRPr lang="en-US" sz="2400" b="0" i="0" u="none" strike="noStrike" dirty="0">
                        <a:solidFill>
                          <a:srgbClr val="000000"/>
                        </a:solidFill>
                        <a:effectLst/>
                        <a:latin typeface="Calibri" panose="020F0502020204030204" pitchFamily="34" charset="0"/>
                      </a:endParaRPr>
                    </a:p>
                  </a:txBody>
                  <a:tcPr marL="4233" marR="4233" marT="4233" marB="0" anchor="ctr">
                    <a:noFill/>
                  </a:tcPr>
                </a:tc>
                <a:extLst>
                  <a:ext uri="{0D108BD9-81ED-4DB2-BD59-A6C34878D82A}">
                    <a16:rowId xmlns:a16="http://schemas.microsoft.com/office/drawing/2014/main" val="10000"/>
                  </a:ext>
                </a:extLst>
              </a:tr>
              <a:tr h="182245">
                <a:tc>
                  <a:txBody>
                    <a:bodyPr/>
                    <a:lstStyle/>
                    <a:p>
                      <a:pPr algn="l" fontAlgn="b"/>
                      <a:r>
                        <a:rPr lang="en-US" sz="2400" u="none" strike="noStrike" dirty="0">
                          <a:effectLst/>
                        </a:rPr>
                        <a:t>Less: Accumulated depreciation—equipment</a:t>
                      </a:r>
                      <a:endParaRPr lang="en-US" sz="2400" b="0" i="0" u="none" strike="noStrike" dirty="0">
                        <a:solidFill>
                          <a:srgbClr val="000000"/>
                        </a:solidFill>
                        <a:effectLst/>
                        <a:latin typeface="Calibri" panose="020F0502020204030204" pitchFamily="34" charset="0"/>
                      </a:endParaRPr>
                    </a:p>
                  </a:txBody>
                  <a:tcPr marL="4233" marR="4233" marT="4233" marB="0" anchor="ctr">
                    <a:noFill/>
                  </a:tcPr>
                </a:tc>
                <a:tc>
                  <a:txBody>
                    <a:bodyPr/>
                    <a:lstStyle/>
                    <a:p>
                      <a:pPr algn="r" fontAlgn="b"/>
                      <a:r>
                        <a:rPr lang="en-US" sz="2400" u="none" strike="noStrike" dirty="0">
                          <a:effectLst/>
                        </a:rPr>
                        <a:t>40</a:t>
                      </a:r>
                      <a:endParaRPr lang="en-US" sz="2400" b="0" i="0" u="none" strike="noStrike" dirty="0">
                        <a:solidFill>
                          <a:srgbClr val="000000"/>
                        </a:solidFill>
                        <a:effectLst/>
                        <a:latin typeface="Calibri" panose="020F0502020204030204" pitchFamily="34" charset="0"/>
                      </a:endParaRPr>
                    </a:p>
                  </a:txBody>
                  <a:tcPr marL="4233" marR="4233" marT="4233"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2245">
                <a:tc>
                  <a:txBody>
                    <a:bodyPr/>
                    <a:lstStyle/>
                    <a:p>
                      <a:pPr algn="l" fontAlgn="b"/>
                      <a:endParaRPr lang="en-US" sz="2400" b="0" i="0" u="none" strike="noStrike" dirty="0">
                        <a:solidFill>
                          <a:srgbClr val="000000"/>
                        </a:solidFill>
                        <a:effectLst/>
                        <a:latin typeface="Calibri" panose="020F0502020204030204" pitchFamily="34" charset="0"/>
                      </a:endParaRPr>
                    </a:p>
                  </a:txBody>
                  <a:tcPr marL="4233" marR="4233" marT="4233" marB="0" anchor="ctr">
                    <a:noFill/>
                  </a:tcPr>
                </a:tc>
                <a:tc>
                  <a:txBody>
                    <a:bodyPr/>
                    <a:lstStyle/>
                    <a:p>
                      <a:pPr algn="r" fontAlgn="b"/>
                      <a:r>
                        <a:rPr lang="en-US" sz="2400" b="1" u="none" strike="noStrike" dirty="0" smtClean="0">
                          <a:solidFill>
                            <a:srgbClr val="990000"/>
                          </a:solidFill>
                          <a:effectLst/>
                        </a:rPr>
                        <a:t>₺4,960 </a:t>
                      </a:r>
                      <a:endParaRPr lang="en-US" sz="2400" b="1" i="0" u="none" strike="noStrike" dirty="0">
                        <a:solidFill>
                          <a:srgbClr val="990000"/>
                        </a:solidFill>
                        <a:effectLst/>
                        <a:latin typeface="Calibri" panose="020F0502020204030204" pitchFamily="34" charset="0"/>
                      </a:endParaRPr>
                    </a:p>
                  </a:txBody>
                  <a:tcPr marL="4233" marR="4233" marT="4233" marB="18288" anchor="ctr">
                    <a:lnT w="127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cxnSp>
        <p:nvCxnSpPr>
          <p:cNvPr id="4" name="Straight Connector 3"/>
          <p:cNvCxnSpPr/>
          <p:nvPr/>
        </p:nvCxnSpPr>
        <p:spPr>
          <a:xfrm>
            <a:off x="7010400" y="6162964"/>
            <a:ext cx="12954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930348" y="5878032"/>
            <a:ext cx="5546652" cy="424732"/>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3.8</a:t>
            </a:r>
          </a:p>
          <a:p>
            <a:pPr>
              <a:lnSpc>
                <a:spcPct val="90000"/>
              </a:lnSpc>
            </a:pPr>
            <a:r>
              <a:rPr lang="en-US" altLang="en-US" sz="1200" b="0" dirty="0">
                <a:solidFill>
                  <a:schemeClr val="tx1"/>
                </a:solidFill>
                <a:latin typeface="+mn-lt"/>
              </a:rPr>
              <a:t>Statement of financial position presentation of accumulated depreciation</a:t>
            </a:r>
          </a:p>
        </p:txBody>
      </p:sp>
    </p:spTree>
    <p:extLst>
      <p:ext uri="{BB962C8B-B14F-4D97-AF65-F5344CB8AC3E}">
        <p14:creationId xmlns:p14="http://schemas.microsoft.com/office/powerpoint/2010/main" val="3184583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Prepaid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480580874"/>
              </p:ext>
            </p:extLst>
          </p:nvPr>
        </p:nvGraphicFramePr>
        <p:xfrm>
          <a:off x="228600" y="1676400"/>
          <a:ext cx="8691564" cy="3475778"/>
        </p:xfrm>
        <a:graphic>
          <a:graphicData uri="http://schemas.openxmlformats.org/drawingml/2006/table">
            <a:tbl>
              <a:tblPr>
                <a:tableStyleId>{5C22544A-7EE6-4342-B048-85BDC9FD1C3A}</a:tableStyleId>
              </a:tblPr>
              <a:tblGrid>
                <a:gridCol w="2421192">
                  <a:extLst>
                    <a:ext uri="{9D8B030D-6E8A-4147-A177-3AD203B41FA5}">
                      <a16:colId xmlns:a16="http://schemas.microsoft.com/office/drawing/2014/main" val="20000"/>
                    </a:ext>
                  </a:extLst>
                </a:gridCol>
                <a:gridCol w="2637536">
                  <a:extLst>
                    <a:ext uri="{9D8B030D-6E8A-4147-A177-3AD203B41FA5}">
                      <a16:colId xmlns:a16="http://schemas.microsoft.com/office/drawing/2014/main" val="20001"/>
                    </a:ext>
                  </a:extLst>
                </a:gridCol>
                <a:gridCol w="1829626">
                  <a:extLst>
                    <a:ext uri="{9D8B030D-6E8A-4147-A177-3AD203B41FA5}">
                      <a16:colId xmlns:a16="http://schemas.microsoft.com/office/drawing/2014/main" val="20002"/>
                    </a:ext>
                  </a:extLst>
                </a:gridCol>
                <a:gridCol w="1803210">
                  <a:extLst>
                    <a:ext uri="{9D8B030D-6E8A-4147-A177-3AD203B41FA5}">
                      <a16:colId xmlns:a16="http://schemas.microsoft.com/office/drawing/2014/main" val="20003"/>
                    </a:ext>
                  </a:extLst>
                </a:gridCol>
              </a:tblGrid>
              <a:tr h="728345">
                <a:tc gridSpan="4">
                  <a:txBody>
                    <a:bodyPr/>
                    <a:lstStyle/>
                    <a:p>
                      <a:pPr algn="ctr" fontAlgn="b"/>
                      <a:r>
                        <a:rPr lang="en-US" sz="2800" b="1" i="0" u="none" strike="noStrike" dirty="0" smtClean="0">
                          <a:solidFill>
                            <a:srgbClr val="000000"/>
                          </a:solidFill>
                          <a:effectLst/>
                          <a:latin typeface="Calibri" panose="020F0502020204030204" pitchFamily="34" charset="0"/>
                        </a:rPr>
                        <a:t>Accounting for Prepaid Expenses</a:t>
                      </a:r>
                      <a:endParaRPr lang="en-US" sz="2800" b="1" i="0" u="none" strike="noStrike" dirty="0">
                        <a:solidFill>
                          <a:srgbClr val="000000"/>
                        </a:solidFill>
                        <a:effectLst/>
                        <a:latin typeface="Calibri" panose="020F0502020204030204" pitchFamily="34" charset="0"/>
                      </a:endParaRPr>
                    </a:p>
                  </a:txBody>
                  <a:tcPr marT="4233"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extLst>
                  <a:ext uri="{0D108BD9-81ED-4DB2-BD59-A6C34878D82A}">
                    <a16:rowId xmlns:a16="http://schemas.microsoft.com/office/drawing/2014/main" val="10000"/>
                  </a:ext>
                </a:extLst>
              </a:tr>
              <a:tr h="728345">
                <a:tc>
                  <a:txBody>
                    <a:bodyPr/>
                    <a:lstStyle/>
                    <a:p>
                      <a:pPr algn="l" fontAlgn="b"/>
                      <a:r>
                        <a:rPr lang="en-US" sz="2400" b="1" u="none" strike="noStrike" dirty="0">
                          <a:effectLst/>
                        </a:rPr>
                        <a:t>Examples</a:t>
                      </a:r>
                      <a:endParaRPr lang="en-US" sz="2400" b="1" i="0" u="none" strike="noStrike" dirty="0">
                        <a:solidFill>
                          <a:srgbClr val="000000"/>
                        </a:solidFill>
                        <a:effectLst/>
                        <a:latin typeface="Calibri" panose="020F0502020204030204" pitchFamily="34" charset="0"/>
                      </a:endParaRPr>
                    </a:p>
                  </a:txBody>
                  <a:tcPr marT="4233" marB="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Reason for </a:t>
                      </a:r>
                      <a:endParaRPr lang="en-US" sz="2400" b="1" u="none" strike="noStrike" dirty="0" smtClean="0">
                        <a:effectLst/>
                      </a:endParaRP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Accounts </a:t>
                      </a:r>
                      <a:endParaRPr lang="en-US" sz="2400" b="1" u="none" strike="noStrike" dirty="0" smtClean="0">
                        <a:effectLst/>
                      </a:endParaRPr>
                    </a:p>
                    <a:p>
                      <a:pPr algn="l" fontAlgn="b"/>
                      <a:r>
                        <a:rPr lang="en-US" sz="2400" b="1" u="none" strike="noStrike" dirty="0" smtClean="0">
                          <a:effectLst/>
                        </a:rPr>
                        <a:t>Before </a:t>
                      </a: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Adjusting </a:t>
                      </a:r>
                      <a:endParaRPr lang="en-US" sz="2400" b="1" u="none" strike="noStrike" dirty="0" smtClean="0">
                        <a:effectLst/>
                      </a:endParaRPr>
                    </a:p>
                    <a:p>
                      <a:pPr algn="l" fontAlgn="b"/>
                      <a:r>
                        <a:rPr lang="en-US" sz="2400" b="1" u="none" strike="noStrike" dirty="0" smtClean="0">
                          <a:effectLst/>
                        </a:rPr>
                        <a:t>Entry</a:t>
                      </a:r>
                      <a:endParaRPr lang="en-US" sz="2400" b="1" i="0" u="none" strike="noStrike" dirty="0">
                        <a:solidFill>
                          <a:srgbClr val="000000"/>
                        </a:solidFill>
                        <a:effectLst/>
                        <a:latin typeface="Calibri" panose="020F0502020204030204" pitchFamily="34" charset="0"/>
                      </a:endParaRPr>
                    </a:p>
                  </a:txBody>
                  <a:tcPr marT="4233" marB="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456690">
                <a:tc>
                  <a:txBody>
                    <a:bodyPr/>
                    <a:lstStyle/>
                    <a:p>
                      <a:pPr algn="l" fontAlgn="t"/>
                      <a:r>
                        <a:rPr lang="en-US" sz="2400" u="none" strike="noStrike" dirty="0">
                          <a:effectLst/>
                        </a:rPr>
                        <a:t>Insurance, </a:t>
                      </a:r>
                      <a:endParaRPr lang="en-US" sz="2400" u="none" strike="noStrike" dirty="0" smtClean="0">
                        <a:effectLst/>
                      </a:endParaRPr>
                    </a:p>
                    <a:p>
                      <a:pPr algn="l" fontAlgn="t"/>
                      <a:r>
                        <a:rPr lang="en-US" sz="2400" u="none" strike="noStrike" dirty="0" smtClean="0">
                          <a:effectLst/>
                        </a:rPr>
                        <a:t>supplies</a:t>
                      </a:r>
                      <a:r>
                        <a:rPr lang="en-US" sz="2400" u="none" strike="noStrike" dirty="0">
                          <a:effectLst/>
                        </a:rPr>
                        <a:t>, </a:t>
                      </a:r>
                      <a:endParaRPr lang="en-US" sz="2400" u="none" strike="noStrike" dirty="0" smtClean="0">
                        <a:effectLst/>
                      </a:endParaRPr>
                    </a:p>
                    <a:p>
                      <a:pPr algn="l" fontAlgn="t"/>
                      <a:r>
                        <a:rPr lang="en-US" sz="2400" u="none" strike="noStrike" dirty="0" smtClean="0">
                          <a:effectLst/>
                        </a:rPr>
                        <a:t>advertising</a:t>
                      </a:r>
                      <a:r>
                        <a:rPr lang="en-US" sz="2400" u="none" strike="noStrike" dirty="0">
                          <a:effectLst/>
                        </a:rPr>
                        <a:t>, </a:t>
                      </a:r>
                      <a:r>
                        <a:rPr lang="en-US" sz="2400" u="none" strike="noStrike" dirty="0" smtClean="0">
                          <a:effectLst/>
                        </a:rPr>
                        <a:t>rent</a:t>
                      </a:r>
                      <a:r>
                        <a:rPr lang="en-US" sz="2400" u="none" strike="noStrike" dirty="0">
                          <a:effectLst/>
                        </a:rPr>
                        <a:t>, </a:t>
                      </a:r>
                      <a:endParaRPr lang="en-US" sz="2400" u="none" strike="noStrike" dirty="0" smtClean="0">
                        <a:effectLst/>
                      </a:endParaRPr>
                    </a:p>
                    <a:p>
                      <a:pPr algn="l" fontAlgn="t"/>
                      <a:r>
                        <a:rPr lang="en-US" sz="2400" u="none" strike="noStrike" dirty="0" smtClean="0">
                          <a:effectLst/>
                        </a:rPr>
                        <a:t>depreciation</a:t>
                      </a:r>
                      <a:endParaRPr lang="en-US" sz="2400" b="0" i="0" u="none" strike="noStrike" dirty="0">
                        <a:solidFill>
                          <a:srgbClr val="00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92D050"/>
                          </a:solidFill>
                          <a:effectLst/>
                        </a:rPr>
                        <a:t>Prepaid expense </a:t>
                      </a:r>
                      <a:endParaRPr lang="en-US" sz="2400" u="none" strike="noStrike" dirty="0" smtClean="0">
                        <a:solidFill>
                          <a:srgbClr val="92D050"/>
                        </a:solidFill>
                        <a:effectLst/>
                      </a:endParaRPr>
                    </a:p>
                    <a:p>
                      <a:pPr algn="l" fontAlgn="t"/>
                      <a:r>
                        <a:rPr lang="en-US" sz="2400" u="none" strike="noStrike" dirty="0" smtClean="0">
                          <a:solidFill>
                            <a:srgbClr val="92D050"/>
                          </a:solidFill>
                          <a:effectLst/>
                        </a:rPr>
                        <a:t>originally </a:t>
                      </a:r>
                      <a:r>
                        <a:rPr lang="en-US" sz="2400" u="none" strike="noStrike" dirty="0">
                          <a:solidFill>
                            <a:srgbClr val="92D050"/>
                          </a:solidFill>
                          <a:effectLst/>
                        </a:rPr>
                        <a:t>recorded </a:t>
                      </a:r>
                      <a:endParaRPr lang="en-US" sz="2400" u="none" strike="noStrike" dirty="0" smtClean="0">
                        <a:solidFill>
                          <a:srgbClr val="92D050"/>
                        </a:solidFill>
                        <a:effectLst/>
                      </a:endParaRPr>
                    </a:p>
                    <a:p>
                      <a:pPr algn="l" fontAlgn="t"/>
                      <a:r>
                        <a:rPr lang="en-US" sz="2400" u="none" strike="noStrike" dirty="0" smtClean="0">
                          <a:solidFill>
                            <a:srgbClr val="92D050"/>
                          </a:solidFill>
                          <a:effectLst/>
                        </a:rPr>
                        <a:t>in </a:t>
                      </a:r>
                      <a:r>
                        <a:rPr lang="en-US" sz="2400" u="none" strike="noStrike" dirty="0">
                          <a:solidFill>
                            <a:srgbClr val="92D050"/>
                          </a:solidFill>
                          <a:effectLst/>
                        </a:rPr>
                        <a:t>asset accounts </a:t>
                      </a:r>
                      <a:endParaRPr lang="en-US" sz="2400" u="none" strike="noStrike" dirty="0" smtClean="0">
                        <a:solidFill>
                          <a:srgbClr val="92D050"/>
                        </a:solidFill>
                        <a:effectLst/>
                      </a:endParaRPr>
                    </a:p>
                    <a:p>
                      <a:pPr algn="l" fontAlgn="t"/>
                      <a:r>
                        <a:rPr lang="en-US" sz="2400" u="none" strike="noStrike" dirty="0" smtClean="0">
                          <a:solidFill>
                            <a:srgbClr val="92D050"/>
                          </a:solidFill>
                          <a:effectLst/>
                        </a:rPr>
                        <a:t>have </a:t>
                      </a:r>
                      <a:r>
                        <a:rPr lang="en-US" sz="2400" u="none" strike="noStrike" dirty="0">
                          <a:solidFill>
                            <a:srgbClr val="92D050"/>
                          </a:solidFill>
                          <a:effectLst/>
                        </a:rPr>
                        <a:t>been used.</a:t>
                      </a:r>
                      <a:endParaRPr lang="en-US" sz="2400" b="0" i="0" u="none" strike="noStrike" dirty="0">
                        <a:solidFill>
                          <a:srgbClr val="92D05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92D050"/>
                          </a:solidFill>
                          <a:effectLst/>
                        </a:rPr>
                        <a:t>Assets </a:t>
                      </a:r>
                      <a:endParaRPr lang="en-US" sz="2400" u="none" strike="noStrike" dirty="0" smtClean="0">
                        <a:solidFill>
                          <a:srgbClr val="92D050"/>
                        </a:solidFill>
                        <a:effectLst/>
                      </a:endParaRPr>
                    </a:p>
                    <a:p>
                      <a:pPr algn="l" fontAlgn="t"/>
                      <a:r>
                        <a:rPr lang="en-US" sz="2400" u="none" strike="noStrike" dirty="0" smtClean="0">
                          <a:solidFill>
                            <a:srgbClr val="92D050"/>
                          </a:solidFill>
                          <a:effectLst/>
                        </a:rPr>
                        <a:t>overstated</a:t>
                      </a:r>
                      <a:r>
                        <a:rPr lang="en-US" sz="2400" u="none" strike="noStrike" dirty="0">
                          <a:solidFill>
                            <a:srgbClr val="92D050"/>
                          </a:solidFill>
                          <a:effectLst/>
                        </a:rPr>
                        <a:t>. </a:t>
                      </a:r>
                      <a:endParaRPr lang="en-US" sz="2400" u="none" strike="noStrike" dirty="0" smtClean="0">
                        <a:solidFill>
                          <a:srgbClr val="92D050"/>
                        </a:solidFill>
                        <a:effectLst/>
                      </a:endParaRPr>
                    </a:p>
                    <a:p>
                      <a:pPr algn="l" fontAlgn="t"/>
                      <a:r>
                        <a:rPr lang="en-US" sz="2400" u="none" strike="noStrike" dirty="0" smtClean="0">
                          <a:solidFill>
                            <a:srgbClr val="92D050"/>
                          </a:solidFill>
                          <a:effectLst/>
                        </a:rPr>
                        <a:t>Expenses </a:t>
                      </a:r>
                    </a:p>
                    <a:p>
                      <a:pPr algn="l" fontAlgn="t"/>
                      <a:r>
                        <a:rPr lang="en-US" sz="2400" u="none" strike="noStrike" dirty="0" smtClean="0">
                          <a:solidFill>
                            <a:srgbClr val="92D050"/>
                          </a:solidFill>
                          <a:effectLst/>
                        </a:rPr>
                        <a:t>understated</a:t>
                      </a:r>
                      <a:r>
                        <a:rPr lang="en-US" sz="2400" u="none" strike="noStrike" dirty="0">
                          <a:effectLst/>
                        </a:rPr>
                        <a:t>.</a:t>
                      </a:r>
                      <a:endParaRPr lang="en-US" sz="24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FF0000"/>
                          </a:solidFill>
                          <a:effectLst/>
                        </a:rPr>
                        <a:t>Dr. </a:t>
                      </a:r>
                      <a:r>
                        <a:rPr lang="en-US" sz="2400" u="none" strike="noStrike" dirty="0" smtClean="0">
                          <a:solidFill>
                            <a:srgbClr val="FF0000"/>
                          </a:solidFill>
                          <a:effectLst/>
                        </a:rPr>
                        <a:t>Expenses</a:t>
                      </a:r>
                    </a:p>
                    <a:p>
                      <a:pPr marL="228600" indent="-228600" algn="l" fontAlgn="t"/>
                      <a:r>
                        <a:rPr lang="en-US" sz="2400" u="none" strike="noStrike" dirty="0" smtClean="0">
                          <a:effectLst/>
                        </a:rPr>
                        <a:t>   </a:t>
                      </a:r>
                      <a:r>
                        <a:rPr lang="en-US" sz="2400" u="none" strike="noStrike" dirty="0" smtClean="0">
                          <a:solidFill>
                            <a:srgbClr val="FF0000"/>
                          </a:solidFill>
                          <a:effectLst/>
                        </a:rPr>
                        <a:t>Cr</a:t>
                      </a:r>
                      <a:r>
                        <a:rPr lang="en-US" sz="2400" u="none" strike="noStrike" dirty="0">
                          <a:solidFill>
                            <a:srgbClr val="FF0000"/>
                          </a:solidFill>
                          <a:effectLst/>
                        </a:rPr>
                        <a:t>. Assets </a:t>
                      </a:r>
                      <a:endParaRPr lang="en-US" sz="2400" u="none" strike="noStrike" dirty="0" smtClean="0">
                        <a:solidFill>
                          <a:srgbClr val="FF0000"/>
                        </a:solidFill>
                        <a:effectLst/>
                      </a:endParaRPr>
                    </a:p>
                    <a:p>
                      <a:pPr marL="228600" indent="-228600" algn="l" fontAlgn="t"/>
                      <a:r>
                        <a:rPr lang="en-US" sz="2400" u="none" strike="noStrike" dirty="0" smtClean="0">
                          <a:effectLst/>
                        </a:rPr>
                        <a:t>   or </a:t>
                      </a:r>
                      <a:r>
                        <a:rPr lang="en-US" sz="2400" u="none" strike="noStrike" dirty="0">
                          <a:effectLst/>
                        </a:rPr>
                        <a:t>Contra </a:t>
                      </a:r>
                      <a:endParaRPr lang="en-US" sz="2400" u="none" strike="noStrike" dirty="0" smtClean="0">
                        <a:effectLst/>
                      </a:endParaRPr>
                    </a:p>
                    <a:p>
                      <a:pPr marL="228600" indent="-228600" algn="l" fontAlgn="t"/>
                      <a:r>
                        <a:rPr lang="en-US" sz="2400" u="none" strike="noStrike" dirty="0" smtClean="0">
                          <a:effectLst/>
                        </a:rPr>
                        <a:t>   Assets</a:t>
                      </a:r>
                      <a:endParaRPr lang="en-US" sz="2400" b="0" i="0" u="none" strike="noStrike" dirty="0">
                        <a:solidFill>
                          <a:srgbClr val="00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9" name="Rectangle 8"/>
          <p:cNvSpPr/>
          <p:nvPr/>
        </p:nvSpPr>
        <p:spPr>
          <a:xfrm>
            <a:off x="152400" y="5224129"/>
            <a:ext cx="3581400" cy="461665"/>
          </a:xfrm>
          <a:prstGeom prst="rect">
            <a:avLst/>
          </a:prstGeom>
        </p:spPr>
        <p:txBody>
          <a:bodyPr wrap="square">
            <a:spAutoFit/>
          </a:bodyPr>
          <a:lstStyle/>
          <a:p>
            <a:r>
              <a:rPr lang="en-US" sz="1200" b="1" dirty="0" smtClean="0">
                <a:solidFill>
                  <a:srgbClr val="196E78"/>
                </a:solidFill>
              </a:rPr>
              <a:t>ILLUSTRATION 3.9</a:t>
            </a:r>
            <a:endParaRPr lang="en-US" sz="1200" b="1" dirty="0">
              <a:solidFill>
                <a:srgbClr val="196E78"/>
              </a:solidFill>
            </a:endParaRPr>
          </a:p>
          <a:p>
            <a:r>
              <a:rPr lang="en-US" sz="1200" dirty="0">
                <a:solidFill>
                  <a:schemeClr val="tx1"/>
                </a:solidFill>
              </a:rPr>
              <a:t>Accounting for </a:t>
            </a:r>
            <a:r>
              <a:rPr lang="en-US" sz="1200" dirty="0" smtClean="0">
                <a:solidFill>
                  <a:schemeClr val="tx1"/>
                </a:solidFill>
              </a:rPr>
              <a:t>prepaid expenses</a:t>
            </a:r>
            <a:endParaRPr lang="en-US" sz="1200" dirty="0">
              <a:solidFill>
                <a:schemeClr val="tx1"/>
              </a:solidFill>
            </a:endParaRPr>
          </a:p>
        </p:txBody>
      </p:sp>
    </p:spTree>
    <p:extLst>
      <p:ext uri="{BB962C8B-B14F-4D97-AF65-F5344CB8AC3E}">
        <p14:creationId xmlns:p14="http://schemas.microsoft.com/office/powerpoint/2010/main" val="2732268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dirty="0" smtClean="0"/>
              <a:t>Receipt </a:t>
            </a:r>
            <a:r>
              <a:rPr lang="en-US" altLang="en-US" sz="2800" dirty="0"/>
              <a:t>of cash that is recorded as a liability because the service has not been performed</a:t>
            </a:r>
            <a:r>
              <a:rPr lang="en-US" altLang="en-US" sz="2800" dirty="0" smtClean="0"/>
              <a:t>.</a:t>
            </a:r>
            <a:endParaRPr lang="en-US" altLang="en-US" sz="2800" dirty="0"/>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Unearned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9" name="Rectangle 6"/>
          <p:cNvSpPr>
            <a:spLocks noChangeArrowheads="1"/>
          </p:cNvSpPr>
          <p:nvPr/>
        </p:nvSpPr>
        <p:spPr bwMode="auto">
          <a:xfrm>
            <a:off x="762000" y="4192250"/>
            <a:ext cx="28956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457200" lvl="1" indent="-342900">
              <a:spcBef>
                <a:spcPts val="1200"/>
              </a:spcBef>
              <a:spcAft>
                <a:spcPts val="0"/>
              </a:spcAft>
              <a:buClr>
                <a:srgbClr val="990000"/>
              </a:buClr>
              <a:buSzPct val="100000"/>
              <a:buFont typeface="Arial" panose="020B0604020202020204" pitchFamily="34" charset="0"/>
              <a:buChar char="•"/>
            </a:pPr>
            <a:r>
              <a:rPr lang="en-US" altLang="en-US" sz="2600" b="0" dirty="0">
                <a:solidFill>
                  <a:schemeClr val="tx1"/>
                </a:solidFill>
                <a:latin typeface="+mn-lt"/>
              </a:rPr>
              <a:t>R</a:t>
            </a:r>
            <a:r>
              <a:rPr lang="en-US" altLang="en-US" sz="2600" b="0" dirty="0" smtClean="0">
                <a:solidFill>
                  <a:schemeClr val="tx1"/>
                </a:solidFill>
                <a:latin typeface="+mn-lt"/>
              </a:rPr>
              <a:t>ent</a:t>
            </a:r>
            <a:endParaRPr lang="en-US" altLang="en-US" sz="2600" b="0" dirty="0">
              <a:solidFill>
                <a:schemeClr val="tx1"/>
              </a:solidFill>
              <a:latin typeface="+mn-lt"/>
            </a:endParaRPr>
          </a:p>
          <a:p>
            <a:pPr marL="457200" lvl="1" indent="-342900">
              <a:spcBef>
                <a:spcPts val="1200"/>
              </a:spcBef>
              <a:spcAft>
                <a:spcPts val="0"/>
              </a:spcAft>
              <a:buClr>
                <a:srgbClr val="990000"/>
              </a:buClr>
              <a:buSzPct val="100000"/>
              <a:buFont typeface="Arial" panose="020B0604020202020204" pitchFamily="34" charset="0"/>
              <a:buChar char="•"/>
            </a:pPr>
            <a:r>
              <a:rPr lang="en-US" altLang="en-US" sz="2600" b="0" dirty="0" smtClean="0">
                <a:solidFill>
                  <a:schemeClr val="tx1"/>
                </a:solidFill>
                <a:latin typeface="+mn-lt"/>
              </a:rPr>
              <a:t>Airline tickets</a:t>
            </a:r>
            <a:endParaRPr lang="en-US" altLang="en-US" sz="2600" b="0" dirty="0">
              <a:solidFill>
                <a:schemeClr val="tx1"/>
              </a:solidFill>
              <a:latin typeface="+mn-lt"/>
            </a:endParaRPr>
          </a:p>
        </p:txBody>
      </p:sp>
      <p:sp>
        <p:nvSpPr>
          <p:cNvPr id="20" name="Text Box 8"/>
          <p:cNvSpPr txBox="1">
            <a:spLocks noChangeArrowheads="1"/>
          </p:cNvSpPr>
          <p:nvPr/>
        </p:nvSpPr>
        <p:spPr bwMode="auto">
          <a:xfrm>
            <a:off x="1066800" y="2755562"/>
            <a:ext cx="2438400"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a:latin typeface="+mn-lt"/>
              </a:rPr>
              <a:t>Cash </a:t>
            </a:r>
            <a:r>
              <a:rPr lang="en-US" altLang="en-US" sz="2800" b="1" dirty="0" smtClean="0">
                <a:latin typeface="+mn-lt"/>
              </a:rPr>
              <a:t>Receipt</a:t>
            </a:r>
            <a:endParaRPr lang="en-US" altLang="en-US" sz="2800" b="1" dirty="0">
              <a:latin typeface="+mn-lt"/>
            </a:endParaRPr>
          </a:p>
        </p:txBody>
      </p:sp>
      <p:sp>
        <p:nvSpPr>
          <p:cNvPr id="21" name="Text Box 9"/>
          <p:cNvSpPr txBox="1">
            <a:spLocks noChangeArrowheads="1"/>
          </p:cNvSpPr>
          <p:nvPr/>
        </p:nvSpPr>
        <p:spPr bwMode="auto">
          <a:xfrm>
            <a:off x="5094708" y="2755562"/>
            <a:ext cx="3135312"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smtClean="0">
                <a:latin typeface="+mn-lt"/>
              </a:rPr>
              <a:t>Revenue Recorded</a:t>
            </a:r>
            <a:endParaRPr lang="en-US" altLang="en-US" sz="2800" b="1" dirty="0">
              <a:latin typeface="+mn-lt"/>
            </a:endParaRPr>
          </a:p>
        </p:txBody>
      </p:sp>
      <p:sp>
        <p:nvSpPr>
          <p:cNvPr id="22" name="Text Box 10"/>
          <p:cNvSpPr txBox="1">
            <a:spLocks noChangeArrowheads="1"/>
          </p:cNvSpPr>
          <p:nvPr/>
        </p:nvSpPr>
        <p:spPr bwMode="auto">
          <a:xfrm>
            <a:off x="3276600" y="2755562"/>
            <a:ext cx="213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dirty="0">
                <a:solidFill>
                  <a:schemeClr val="tx1"/>
                </a:solidFill>
                <a:latin typeface="+mn-lt"/>
                <a:cs typeface="Arial" charset="0"/>
              </a:rPr>
              <a:t>BEFORE</a:t>
            </a:r>
          </a:p>
        </p:txBody>
      </p:sp>
      <p:sp>
        <p:nvSpPr>
          <p:cNvPr id="23" name="Rectangle 12"/>
          <p:cNvSpPr>
            <a:spLocks noChangeArrowheads="1"/>
          </p:cNvSpPr>
          <p:nvPr/>
        </p:nvSpPr>
        <p:spPr bwMode="auto">
          <a:xfrm>
            <a:off x="3657600" y="4171612"/>
            <a:ext cx="44958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p>
            <a:pPr lvl="1" indent="-342900">
              <a:spcBef>
                <a:spcPts val="1200"/>
              </a:spcBef>
              <a:buClr>
                <a:srgbClr val="990000"/>
              </a:buClr>
              <a:buSzPct val="100000"/>
              <a:buFont typeface="Arial" panose="020B0604020202020204" pitchFamily="34" charset="0"/>
              <a:buChar char="•"/>
            </a:pPr>
            <a:r>
              <a:rPr lang="en-US" altLang="en-US" sz="2600" dirty="0" smtClean="0"/>
              <a:t>Magazine subscriptions</a:t>
            </a:r>
            <a:endParaRPr lang="en-US" altLang="en-US" sz="2600" dirty="0"/>
          </a:p>
          <a:p>
            <a:pPr lvl="1" indent="-342900">
              <a:spcBef>
                <a:spcPts val="1200"/>
              </a:spcBef>
              <a:buClr>
                <a:srgbClr val="990000"/>
              </a:buClr>
              <a:buSzPct val="100000"/>
              <a:buFont typeface="Arial" panose="020B0604020202020204" pitchFamily="34" charset="0"/>
              <a:buChar char="•"/>
            </a:pPr>
            <a:r>
              <a:rPr lang="en-US" altLang="en-US" sz="2600" dirty="0" smtClean="0"/>
              <a:t>Customer deposits</a:t>
            </a:r>
            <a:endParaRPr lang="en-US" altLang="en-US" sz="2600" dirty="0"/>
          </a:p>
        </p:txBody>
      </p:sp>
      <p:sp>
        <p:nvSpPr>
          <p:cNvPr id="24" name="Rectangle 13"/>
          <p:cNvSpPr>
            <a:spLocks noChangeArrowheads="1"/>
          </p:cNvSpPr>
          <p:nvPr/>
        </p:nvSpPr>
        <p:spPr bwMode="auto">
          <a:xfrm>
            <a:off x="381000" y="3669962"/>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dirty="0" smtClean="0">
                <a:solidFill>
                  <a:schemeClr val="tx1"/>
                </a:solidFill>
                <a:latin typeface="+mn-lt"/>
              </a:rPr>
              <a:t>Unearned revenues </a:t>
            </a:r>
            <a:r>
              <a:rPr lang="en-US" altLang="en-US" b="0" dirty="0" smtClean="0">
                <a:solidFill>
                  <a:schemeClr val="tx1"/>
                </a:solidFill>
                <a:latin typeface="+mn-lt"/>
              </a:rPr>
              <a:t>often </a:t>
            </a:r>
            <a:r>
              <a:rPr lang="en-US" altLang="en-US" b="0" dirty="0">
                <a:solidFill>
                  <a:schemeClr val="tx1"/>
                </a:solidFill>
                <a:latin typeface="+mn-lt"/>
              </a:rPr>
              <a:t>occur in regard to:</a:t>
            </a:r>
          </a:p>
        </p:txBody>
      </p:sp>
    </p:spTree>
    <p:extLst>
      <p:ext uri="{BB962C8B-B14F-4D97-AF65-F5344CB8AC3E}">
        <p14:creationId xmlns:p14="http://schemas.microsoft.com/office/powerpoint/2010/main" val="97518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wipe(left)">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wipe(left)">
                                      <p:cBhvr>
                                        <p:cTn id="22"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3"/>
      <p:bldP spid="23"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29</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574675" lvl="2" indent="-342900">
              <a:lnSpc>
                <a:spcPct val="100000"/>
              </a:lnSpc>
              <a:spcBef>
                <a:spcPts val="1200"/>
              </a:spcBef>
              <a:buClr>
                <a:srgbClr val="990000"/>
              </a:buClr>
              <a:buSzPct val="100000"/>
            </a:pPr>
            <a:r>
              <a:rPr lang="en-US" altLang="en-US" sz="2800" dirty="0" smtClean="0"/>
              <a:t>Adjusting </a:t>
            </a:r>
            <a:r>
              <a:rPr lang="en-US" altLang="en-US" sz="2800" dirty="0"/>
              <a:t>entry is made to </a:t>
            </a:r>
            <a:r>
              <a:rPr lang="en-US" altLang="en-US" sz="2800" b="1" dirty="0"/>
              <a:t>record the revenue </a:t>
            </a:r>
            <a:r>
              <a:rPr lang="en-US" altLang="en-US" sz="2800" dirty="0"/>
              <a:t>for services performed during the period and to show the liability that remains at the end of the </a:t>
            </a:r>
            <a:r>
              <a:rPr lang="en-US" altLang="en-US" sz="2800" dirty="0" smtClean="0"/>
              <a:t>period</a:t>
            </a:r>
          </a:p>
          <a:p>
            <a:pPr marL="574675" lvl="2" indent="-342900">
              <a:lnSpc>
                <a:spcPct val="100000"/>
              </a:lnSpc>
              <a:spcBef>
                <a:spcPts val="1200"/>
              </a:spcBef>
              <a:buClr>
                <a:srgbClr val="990000"/>
              </a:buClr>
              <a:buSzPct val="100000"/>
            </a:pPr>
            <a:r>
              <a:rPr lang="en-US" altLang="en-US" sz="2800" dirty="0" smtClean="0"/>
              <a:t>Results </a:t>
            </a:r>
            <a:r>
              <a:rPr lang="en-US" altLang="en-US" sz="2800" dirty="0"/>
              <a:t>in a </a:t>
            </a:r>
            <a:r>
              <a:rPr lang="en-US" altLang="en-US" sz="2800" b="1" dirty="0"/>
              <a:t>decrease</a:t>
            </a:r>
            <a:r>
              <a:rPr lang="en-US" altLang="en-US" sz="2800" dirty="0"/>
              <a:t> (debit) to a </a:t>
            </a:r>
            <a:r>
              <a:rPr lang="en-US" altLang="en-US" sz="2800" b="1" dirty="0"/>
              <a:t>liability</a:t>
            </a:r>
            <a:r>
              <a:rPr lang="en-US" altLang="en-US" sz="2800" dirty="0"/>
              <a:t> </a:t>
            </a:r>
            <a:r>
              <a:rPr lang="en-US" altLang="en-US" sz="2800" b="1" dirty="0"/>
              <a:t>account</a:t>
            </a:r>
            <a:r>
              <a:rPr lang="en-US" altLang="en-US" sz="2800" dirty="0"/>
              <a:t> and an </a:t>
            </a:r>
            <a:r>
              <a:rPr lang="en-US" altLang="en-US" sz="2800" b="1" dirty="0"/>
              <a:t>increase</a:t>
            </a:r>
            <a:r>
              <a:rPr lang="en-US" altLang="en-US" sz="2800" dirty="0"/>
              <a:t> (credit) to a </a:t>
            </a:r>
            <a:r>
              <a:rPr lang="en-US" altLang="en-US" sz="2800" b="1" dirty="0"/>
              <a:t>revenue</a:t>
            </a:r>
            <a:r>
              <a:rPr lang="en-US" altLang="en-US" sz="2800" dirty="0"/>
              <a:t> </a:t>
            </a:r>
            <a:r>
              <a:rPr lang="en-US" altLang="en-US" sz="2800" b="1" dirty="0"/>
              <a:t>account</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2" name="Rectangle 1"/>
          <p:cNvSpPr/>
          <p:nvPr/>
        </p:nvSpPr>
        <p:spPr>
          <a:xfrm>
            <a:off x="719472"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Liability</a:t>
            </a:r>
            <a:endParaRPr lang="en-US" sz="2300" b="1" dirty="0">
              <a:solidFill>
                <a:schemeClr val="tx1"/>
              </a:solidFill>
            </a:endParaRPr>
          </a:p>
        </p:txBody>
      </p:sp>
      <p:sp>
        <p:nvSpPr>
          <p:cNvPr id="3" name="Rectangle 2"/>
          <p:cNvSpPr/>
          <p:nvPr/>
        </p:nvSpPr>
        <p:spPr>
          <a:xfrm>
            <a:off x="7194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r>
              <a:rPr lang="en-US" sz="2300" b="1" dirty="0" smtClean="0">
                <a:solidFill>
                  <a:schemeClr val="tx1"/>
                </a:solidFill>
              </a:rPr>
              <a:t>Debit</a:t>
            </a:r>
            <a:endParaRPr lang="en-US" sz="2300" b="1" dirty="0">
              <a:solidFill>
                <a:schemeClr val="tx1"/>
              </a:solidFill>
            </a:endParaRPr>
          </a:p>
          <a:p>
            <a:r>
              <a:rPr lang="en-US" sz="2300" b="1" dirty="0">
                <a:solidFill>
                  <a:schemeClr val="tx1"/>
                </a:solidFill>
              </a:rPr>
              <a:t>Adjusting Entry (-)</a:t>
            </a:r>
          </a:p>
        </p:txBody>
      </p:sp>
      <p:sp>
        <p:nvSpPr>
          <p:cNvPr id="15" name="Rectangle 14"/>
          <p:cNvSpPr/>
          <p:nvPr/>
        </p:nvSpPr>
        <p:spPr>
          <a:xfrm>
            <a:off x="23958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r>
              <a:rPr lang="en-US" sz="2300" b="1" dirty="0" smtClean="0">
                <a:solidFill>
                  <a:schemeClr val="tx1"/>
                </a:solidFill>
              </a:rPr>
              <a:t>Unadjusted</a:t>
            </a:r>
          </a:p>
          <a:p>
            <a:r>
              <a:rPr lang="en-US" sz="2300" b="1" dirty="0" smtClean="0">
                <a:solidFill>
                  <a:schemeClr val="tx1"/>
                </a:solidFill>
              </a:rPr>
              <a:t>Balance</a:t>
            </a:r>
            <a:endParaRPr lang="en-US" sz="2300" b="1" dirty="0">
              <a:solidFill>
                <a:schemeClr val="tx1"/>
              </a:solidFill>
            </a:endParaRPr>
          </a:p>
        </p:txBody>
      </p:sp>
      <p:cxnSp>
        <p:nvCxnSpPr>
          <p:cNvPr id="16" name="Straight Connector 15"/>
          <p:cNvCxnSpPr/>
          <p:nvPr/>
        </p:nvCxnSpPr>
        <p:spPr>
          <a:xfrm>
            <a:off x="708137"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95872"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05400"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Revenue</a:t>
            </a:r>
            <a:endParaRPr lang="en-US" sz="2300" b="1" dirty="0">
              <a:solidFill>
                <a:schemeClr val="tx1"/>
              </a:solidFill>
            </a:endParaRPr>
          </a:p>
        </p:txBody>
      </p:sp>
      <p:sp>
        <p:nvSpPr>
          <p:cNvPr id="26" name="Rectangle 25"/>
          <p:cNvSpPr/>
          <p:nvPr/>
        </p:nvSpPr>
        <p:spPr>
          <a:xfrm>
            <a:off x="51054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endParaRPr lang="en-US" sz="2300" b="1" dirty="0">
              <a:solidFill>
                <a:schemeClr val="tx1"/>
              </a:solidFill>
            </a:endParaRPr>
          </a:p>
        </p:txBody>
      </p:sp>
      <p:sp>
        <p:nvSpPr>
          <p:cNvPr id="27" name="Rectangle 26"/>
          <p:cNvSpPr/>
          <p:nvPr/>
        </p:nvSpPr>
        <p:spPr>
          <a:xfrm>
            <a:off x="67818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r>
              <a:rPr lang="en-US" sz="2300" b="1" dirty="0" smtClean="0">
                <a:solidFill>
                  <a:schemeClr val="tx1"/>
                </a:solidFill>
              </a:rPr>
              <a:t>Credit</a:t>
            </a:r>
            <a:endParaRPr lang="en-US" sz="2300" b="1" dirty="0">
              <a:solidFill>
                <a:schemeClr val="tx1"/>
              </a:solidFill>
            </a:endParaRPr>
          </a:p>
          <a:p>
            <a:r>
              <a:rPr lang="en-US" sz="2300" b="1" dirty="0">
                <a:solidFill>
                  <a:schemeClr val="tx1"/>
                </a:solidFill>
              </a:rPr>
              <a:t>Adjusting Entry (+)</a:t>
            </a:r>
          </a:p>
        </p:txBody>
      </p:sp>
      <p:cxnSp>
        <p:nvCxnSpPr>
          <p:cNvPr id="13" name="Straight Arrow Connector 12"/>
          <p:cNvCxnSpPr/>
          <p:nvPr/>
        </p:nvCxnSpPr>
        <p:spPr>
          <a:xfrm>
            <a:off x="4072272" y="5105400"/>
            <a:ext cx="1033128" cy="0"/>
          </a:xfrm>
          <a:prstGeom prst="straightConnector1">
            <a:avLst/>
          </a:prstGeom>
          <a:ln w="571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1"/>
          <p:cNvSpPr>
            <a:spLocks noChangeArrowheads="1"/>
          </p:cNvSpPr>
          <p:nvPr/>
        </p:nvSpPr>
        <p:spPr bwMode="auto">
          <a:xfrm>
            <a:off x="6971412" y="3859620"/>
            <a:ext cx="1561368" cy="276999"/>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smtClean="0">
                <a:solidFill>
                  <a:srgbClr val="196E78"/>
                </a:solidFill>
                <a:latin typeface="+mn-lt"/>
              </a:rPr>
              <a:t>ILLUSTRATION 3.10</a:t>
            </a:r>
            <a:endParaRPr lang="en-US" altLang="en-US" sz="1200" dirty="0">
              <a:solidFill>
                <a:srgbClr val="196E78"/>
              </a:solidFill>
              <a:latin typeface="+mn-lt"/>
            </a:endParaRPr>
          </a:p>
        </p:txBody>
      </p:sp>
      <p:cxnSp>
        <p:nvCxnSpPr>
          <p:cNvPr id="29" name="Straight Connector 28"/>
          <p:cNvCxnSpPr/>
          <p:nvPr/>
        </p:nvCxnSpPr>
        <p:spPr>
          <a:xfrm>
            <a:off x="5094065"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781800"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Unearned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1156294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534400" cy="646331"/>
          </a:xfrm>
          <a:prstGeom prst="rect">
            <a:avLst/>
          </a:prstGeom>
        </p:spPr>
        <p:txBody>
          <a:bodyPr>
            <a:spAutoFit/>
          </a:bodyPr>
          <a:lstStyle/>
          <a:p>
            <a:r>
              <a:rPr lang="en-US" sz="4000" b="1" dirty="0">
                <a:ea typeface="Source Sans Pro" charset="0"/>
              </a:rPr>
              <a:t>Chapter </a:t>
            </a:r>
            <a:r>
              <a:rPr lang="en-US" sz="4000" b="1" dirty="0" smtClean="0">
                <a:ea typeface="Source Sans Pro" charset="0"/>
              </a:rPr>
              <a:t>Outline</a:t>
            </a:r>
            <a:endParaRPr lang="en-US" sz="4000" b="1" dirty="0">
              <a:ea typeface="Source Sans Pro" charset="0"/>
            </a:endParaRPr>
          </a:p>
        </p:txBody>
      </p:sp>
      <p:sp>
        <p:nvSpPr>
          <p:cNvPr id="4" name="COB/LO"/>
          <p:cNvSpPr>
            <a:spLocks noGrp="1"/>
          </p:cNvSpPr>
          <p:nvPr>
            <p:ph sz="quarter" idx="14"/>
          </p:nvPr>
        </p:nvSpPr>
        <p:spPr>
          <a:xfrm>
            <a:off x="304800" y="1447800"/>
            <a:ext cx="8534400" cy="4800600"/>
          </a:xfrm>
        </p:spPr>
        <p:txBody>
          <a:bodyPr/>
          <a:lstStyle/>
          <a:p>
            <a:pPr lvl="1">
              <a:lnSpc>
                <a:spcPct val="100000"/>
              </a:lnSpc>
              <a:spcBef>
                <a:spcPts val="1200"/>
              </a:spcBef>
            </a:pPr>
            <a:r>
              <a:rPr lang="en-US" sz="3200" b="1" dirty="0" smtClean="0"/>
              <a:t>Learning Objectives</a:t>
            </a:r>
          </a:p>
          <a:p>
            <a:pPr marL="914400" indent="-914400">
              <a:lnSpc>
                <a:spcPct val="100000"/>
              </a:lnSpc>
              <a:spcBef>
                <a:spcPts val="1200"/>
              </a:spcBef>
            </a:pPr>
            <a:r>
              <a:rPr lang="en-US" sz="2800" b="1" dirty="0" smtClean="0">
                <a:solidFill>
                  <a:srgbClr val="990000"/>
                </a:solidFill>
              </a:rPr>
              <a:t>LO 1</a:t>
            </a:r>
            <a:r>
              <a:rPr lang="en-US" sz="2800" dirty="0" smtClean="0">
                <a:solidFill>
                  <a:schemeClr val="tx1"/>
                </a:solidFill>
              </a:rPr>
              <a:t>	</a:t>
            </a:r>
            <a:r>
              <a:rPr lang="en-US" sz="2800" dirty="0" smtClean="0"/>
              <a:t>Explain </a:t>
            </a:r>
            <a:r>
              <a:rPr lang="en-US" sz="2800" dirty="0"/>
              <a:t>the accrual basis of accounting and the reasons for adjusting entries.</a:t>
            </a:r>
          </a:p>
          <a:p>
            <a:pPr marL="914400" indent="-914400">
              <a:lnSpc>
                <a:spcPct val="115000"/>
              </a:lnSpc>
              <a:spcBef>
                <a:spcPct val="45000"/>
              </a:spcBef>
              <a:buClr>
                <a:srgbClr val="CC0000"/>
              </a:buClr>
            </a:pPr>
            <a:r>
              <a:rPr lang="en-US" sz="2800" b="1" dirty="0">
                <a:solidFill>
                  <a:srgbClr val="990000"/>
                </a:solidFill>
              </a:rPr>
              <a:t>LO 2</a:t>
            </a:r>
            <a:r>
              <a:rPr lang="en-US" sz="2800" dirty="0"/>
              <a:t>	Prepare adjusting entries for deferrals.</a:t>
            </a:r>
          </a:p>
          <a:p>
            <a:pPr marL="914400" indent="-914400">
              <a:lnSpc>
                <a:spcPct val="115000"/>
              </a:lnSpc>
              <a:spcBef>
                <a:spcPct val="45000"/>
              </a:spcBef>
              <a:buClr>
                <a:srgbClr val="CC0000"/>
              </a:buClr>
            </a:pPr>
            <a:r>
              <a:rPr lang="en-US" sz="2800" b="1" dirty="0">
                <a:solidFill>
                  <a:srgbClr val="990000"/>
                </a:solidFill>
              </a:rPr>
              <a:t>LO 3</a:t>
            </a:r>
            <a:r>
              <a:rPr lang="en-US" sz="2800" dirty="0"/>
              <a:t>	Prepare adjusting entries for accruals.</a:t>
            </a:r>
          </a:p>
          <a:p>
            <a:pPr marL="914400" indent="-914400">
              <a:lnSpc>
                <a:spcPct val="115000"/>
              </a:lnSpc>
              <a:spcBef>
                <a:spcPct val="45000"/>
              </a:spcBef>
              <a:buClr>
                <a:srgbClr val="CC0000"/>
              </a:buClr>
            </a:pPr>
            <a:r>
              <a:rPr lang="en-US" sz="2800" b="1" dirty="0">
                <a:solidFill>
                  <a:srgbClr val="990000"/>
                </a:solidFill>
              </a:rPr>
              <a:t>LO 4</a:t>
            </a:r>
            <a:r>
              <a:rPr lang="en-US" sz="2800" dirty="0"/>
              <a:t>	Describe the nature and purpose of an adjusted trial balance.</a:t>
            </a:r>
          </a:p>
        </p:txBody>
      </p:sp>
      <p:sp>
        <p:nvSpPr>
          <p:cNvPr id="6" name="Slide Number Placeholder "/>
          <p:cNvSpPr>
            <a:spLocks noGrp="1"/>
          </p:cNvSpPr>
          <p:nvPr>
            <p:ph type="sldNum" sz="quarter" idx="10"/>
          </p:nvPr>
        </p:nvSpPr>
        <p:spPr/>
        <p:txBody>
          <a:bodyPr/>
          <a:lstStyle/>
          <a:p>
            <a:fld id="{67B19427-F580-D146-B60E-4CADEE75497F}" type="slidenum">
              <a:rPr lang="en-US" smtClean="0"/>
              <a:pPr/>
              <a:t>3</a:t>
            </a:fld>
            <a:endParaRPr lang="en-US" dirty="0"/>
          </a:p>
        </p:txBody>
      </p:sp>
      <p:sp>
        <p:nvSpPr>
          <p:cNvPr id="7" name="Footer Placeholder "/>
          <p:cNvSpPr>
            <a:spLocks noGrp="1"/>
          </p:cNvSpPr>
          <p:nvPr>
            <p:ph type="ftr" sz="quarter" idx="11"/>
          </p:nvPr>
        </p:nvSpPr>
        <p:spPr/>
        <p:txBody>
          <a:bodyPr/>
          <a:lstStyle/>
          <a:p>
            <a:r>
              <a:rPr lang="en-US" dirty="0" smtClean="0"/>
              <a:t>Copyright ©2019 John </a:t>
            </a:r>
            <a:r>
              <a:rPr lang="en-US" dirty="0"/>
              <a:t>Wiley &amp; Son, Inc. </a:t>
            </a:r>
          </a:p>
        </p:txBody>
      </p:sp>
    </p:spTree>
    <p:extLst>
      <p:ext uri="{BB962C8B-B14F-4D97-AF65-F5344CB8AC3E}">
        <p14:creationId xmlns:p14="http://schemas.microsoft.com/office/powerpoint/2010/main" val="6873152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30</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5937624" cy="4343400"/>
          </a:xfrm>
          <a:prstGeom prst="rect">
            <a:avLst/>
          </a:prstGeom>
        </p:spPr>
        <p:txBody>
          <a:bodyPr/>
          <a:lstStyle/>
          <a:p>
            <a:pPr marL="0" lvl="2" indent="0">
              <a:lnSpc>
                <a:spcPct val="100000"/>
              </a:lnSpc>
              <a:spcBef>
                <a:spcPts val="1200"/>
              </a:spcBef>
              <a:buClr>
                <a:srgbClr val="990000"/>
              </a:buClr>
              <a:buSzPct val="100000"/>
              <a:buNone/>
            </a:pPr>
            <a:r>
              <a:rPr lang="en-US" altLang="en-US" sz="2600" b="1" dirty="0" smtClean="0"/>
              <a:t>Illustration: </a:t>
            </a:r>
            <a:r>
              <a:rPr lang="en-GB" sz="2800" dirty="0" err="1"/>
              <a:t>Yazici</a:t>
            </a:r>
            <a:r>
              <a:rPr lang="en-US" altLang="en-US" sz="2600" dirty="0" smtClean="0"/>
              <a:t> Advertising</a:t>
            </a:r>
          </a:p>
          <a:p>
            <a:pPr marL="0" lvl="2" indent="0">
              <a:lnSpc>
                <a:spcPct val="100000"/>
              </a:lnSpc>
              <a:spcBef>
                <a:spcPts val="1200"/>
              </a:spcBef>
              <a:buClr>
                <a:srgbClr val="990000"/>
              </a:buClr>
              <a:buSzPct val="100000"/>
              <a:buNone/>
            </a:pPr>
            <a:r>
              <a:rPr lang="en-US" altLang="en-US" sz="2600" dirty="0" smtClean="0"/>
              <a:t> </a:t>
            </a:r>
            <a:r>
              <a:rPr lang="en-US" altLang="en-US" sz="2600" dirty="0"/>
              <a:t>received </a:t>
            </a:r>
            <a:r>
              <a:rPr lang="en-US" sz="2800" dirty="0"/>
              <a:t>₺</a:t>
            </a:r>
            <a:r>
              <a:rPr lang="en-US" altLang="en-US" sz="2600" dirty="0" smtClean="0"/>
              <a:t>1,200 </a:t>
            </a:r>
            <a:r>
              <a:rPr lang="en-US" altLang="en-US" sz="2600" dirty="0"/>
              <a:t>on October 2 from R. Knox for advertising services expected to be completed by December 31.  Unearned Service Revenue shows a balance of </a:t>
            </a:r>
            <a:r>
              <a:rPr lang="en-US" sz="2800" dirty="0"/>
              <a:t>₺</a:t>
            </a:r>
            <a:r>
              <a:rPr lang="en-US" altLang="en-US" sz="2600" dirty="0" smtClean="0"/>
              <a:t>1,200 </a:t>
            </a:r>
            <a:r>
              <a:rPr lang="en-US" altLang="en-US" sz="2600" dirty="0"/>
              <a:t>in the October 31 trial balance. Analysis reveals that the company performed </a:t>
            </a:r>
            <a:r>
              <a:rPr lang="en-US" sz="2800" dirty="0"/>
              <a:t>₺</a:t>
            </a:r>
            <a:r>
              <a:rPr lang="en-US" altLang="en-US" sz="2600" dirty="0" smtClean="0"/>
              <a:t>400 </a:t>
            </a:r>
            <a:r>
              <a:rPr lang="en-US" altLang="en-US" sz="2600" dirty="0"/>
              <a:t>of services in October</a:t>
            </a:r>
            <a:r>
              <a:rPr lang="en-US" altLang="en-US" sz="2600" dirty="0" smtClean="0"/>
              <a:t>.</a:t>
            </a:r>
          </a:p>
          <a:p>
            <a:pPr marL="0" lvl="2" indent="0">
              <a:lnSpc>
                <a:spcPct val="100000"/>
              </a:lnSpc>
              <a:spcBef>
                <a:spcPts val="4200"/>
              </a:spcBef>
              <a:buClr>
                <a:srgbClr val="990000"/>
              </a:buClr>
              <a:buSzPct val="100000"/>
              <a:buNone/>
            </a:pPr>
            <a:r>
              <a:rPr lang="en-US" altLang="en-US" sz="2600" dirty="0" smtClean="0"/>
              <a:t>Oct. 31</a:t>
            </a:r>
            <a:endParaRPr lang="en-US" altLang="en-US" sz="2600" dirty="0"/>
          </a:p>
          <a:p>
            <a:pPr marL="574675" lvl="2" indent="-346075">
              <a:lnSpc>
                <a:spcPct val="100000"/>
              </a:lnSpc>
              <a:spcBef>
                <a:spcPts val="1200"/>
              </a:spcBef>
              <a:buClr>
                <a:srgbClr val="990000"/>
              </a:buClr>
              <a:buSzPct val="100000"/>
            </a:pP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15" name="LOBL"/>
          <p:cNvSpPr>
            <a:spLocks noGrp="1"/>
          </p:cNvSpPr>
          <p:nvPr>
            <p:ph sz="quarter" idx="4294967295"/>
          </p:nvPr>
        </p:nvSpPr>
        <p:spPr>
          <a:xfrm>
            <a:off x="1758576" y="5149704"/>
            <a:ext cx="6852024" cy="1001232"/>
          </a:xfrm>
          <a:prstGeom prst="rect">
            <a:avLst/>
          </a:prstGeom>
        </p:spPr>
        <p:txBody>
          <a:bodyPr/>
          <a:lstStyle/>
          <a:p>
            <a:pPr marL="457200" lvl="2" indent="-457200">
              <a:lnSpc>
                <a:spcPct val="100000"/>
              </a:lnSpc>
              <a:spcBef>
                <a:spcPts val="600"/>
              </a:spcBef>
              <a:buClr>
                <a:srgbClr val="990000"/>
              </a:buClr>
              <a:buSzPct val="100000"/>
              <a:buNone/>
              <a:tabLst>
                <a:tab pos="5029200" algn="r"/>
                <a:tab pos="6289675" algn="r"/>
              </a:tabLst>
            </a:pPr>
            <a:r>
              <a:rPr lang="en-US" altLang="en-US" sz="2600" dirty="0" smtClean="0"/>
              <a:t>Unearned Service Revenue	400</a:t>
            </a:r>
          </a:p>
          <a:p>
            <a:pPr marL="457200" lvl="2" indent="-457200">
              <a:lnSpc>
                <a:spcPct val="100000"/>
              </a:lnSpc>
              <a:spcBef>
                <a:spcPts val="600"/>
              </a:spcBef>
              <a:buClr>
                <a:srgbClr val="990000"/>
              </a:buClr>
              <a:buSzPct val="100000"/>
              <a:buNone/>
              <a:tabLst>
                <a:tab pos="5029200" algn="r"/>
                <a:tab pos="6289675" algn="r"/>
              </a:tabLst>
            </a:pPr>
            <a:r>
              <a:rPr lang="en-US" altLang="en-US" sz="2600" dirty="0" smtClean="0"/>
              <a:t>	Service Revenue		400</a:t>
            </a:r>
            <a:endParaRPr lang="en-US" altLang="en-US" sz="2600" dirty="0"/>
          </a:p>
          <a:p>
            <a:pPr marL="574675" lvl="2" indent="-346075">
              <a:lnSpc>
                <a:spcPct val="100000"/>
              </a:lnSpc>
              <a:spcBef>
                <a:spcPts val="600"/>
              </a:spcBef>
              <a:buClr>
                <a:srgbClr val="990000"/>
              </a:buClr>
              <a:buSzPct val="100000"/>
            </a:pPr>
            <a:endParaRPr lang="en-US" altLang="en-US" sz="2600" dirty="0"/>
          </a:p>
        </p:txBody>
      </p:sp>
      <p:sp>
        <p:nvSpPr>
          <p:cNvPr id="11"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Unearned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4369" y="304800"/>
            <a:ext cx="2106039" cy="467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0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31</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Unearned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Revenues</a:t>
            </a:r>
          </a:p>
        </p:txBody>
      </p:sp>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227395"/>
            <a:ext cx="8153400" cy="5146159"/>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1" name="Rectangle 6"/>
          <p:cNvSpPr>
            <a:spLocks noChangeArrowheads="1"/>
          </p:cNvSpPr>
          <p:nvPr/>
        </p:nvSpPr>
        <p:spPr bwMode="auto">
          <a:xfrm>
            <a:off x="6934200" y="612321"/>
            <a:ext cx="1870364" cy="590931"/>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3.11</a:t>
            </a:r>
          </a:p>
          <a:p>
            <a:pPr>
              <a:lnSpc>
                <a:spcPct val="90000"/>
              </a:lnSpc>
            </a:pPr>
            <a:r>
              <a:rPr lang="en-US" altLang="en-US" sz="1200" b="0" dirty="0" smtClean="0">
                <a:solidFill>
                  <a:schemeClr val="tx1"/>
                </a:solidFill>
                <a:latin typeface="+mn-lt"/>
              </a:rPr>
              <a:t>Service revenue accounts after adjustment</a:t>
            </a:r>
            <a:endParaRPr lang="en-US" altLang="en-US" sz="1200" b="0" dirty="0">
              <a:solidFill>
                <a:schemeClr val="tx1"/>
              </a:solidFill>
              <a:latin typeface="+mn-lt"/>
            </a:endParaRPr>
          </a:p>
        </p:txBody>
      </p:sp>
    </p:spTree>
    <p:extLst>
      <p:ext uri="{BB962C8B-B14F-4D97-AF65-F5344CB8AC3E}">
        <p14:creationId xmlns:p14="http://schemas.microsoft.com/office/powerpoint/2010/main" val="2536891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32</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Unearned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Revenues</a:t>
            </a:r>
          </a:p>
        </p:txBody>
      </p:sp>
      <p:graphicFrame>
        <p:nvGraphicFramePr>
          <p:cNvPr id="2" name="Table 1"/>
          <p:cNvGraphicFramePr>
            <a:graphicFrameLocks noGrp="1"/>
          </p:cNvGraphicFramePr>
          <p:nvPr>
            <p:extLst>
              <p:ext uri="{D42A27DB-BD31-4B8C-83A1-F6EECF244321}">
                <p14:modId xmlns:p14="http://schemas.microsoft.com/office/powerpoint/2010/main" val="2963195143"/>
              </p:ext>
            </p:extLst>
          </p:nvPr>
        </p:nvGraphicFramePr>
        <p:xfrm>
          <a:off x="263913" y="1676400"/>
          <a:ext cx="8630223" cy="4207298"/>
        </p:xfrm>
        <a:graphic>
          <a:graphicData uri="http://schemas.openxmlformats.org/drawingml/2006/table">
            <a:tbl>
              <a:tblPr>
                <a:tableStyleId>{5C22544A-7EE6-4342-B048-85BDC9FD1C3A}</a:tableStyleId>
              </a:tblPr>
              <a:tblGrid>
                <a:gridCol w="1959737">
                  <a:extLst>
                    <a:ext uri="{9D8B030D-6E8A-4147-A177-3AD203B41FA5}">
                      <a16:colId xmlns:a16="http://schemas.microsoft.com/office/drawing/2014/main" val="20000"/>
                    </a:ext>
                  </a:extLst>
                </a:gridCol>
                <a:gridCol w="2812479">
                  <a:extLst>
                    <a:ext uri="{9D8B030D-6E8A-4147-A177-3AD203B41FA5}">
                      <a16:colId xmlns:a16="http://schemas.microsoft.com/office/drawing/2014/main" val="20001"/>
                    </a:ext>
                  </a:extLst>
                </a:gridCol>
                <a:gridCol w="1829626">
                  <a:extLst>
                    <a:ext uri="{9D8B030D-6E8A-4147-A177-3AD203B41FA5}">
                      <a16:colId xmlns:a16="http://schemas.microsoft.com/office/drawing/2014/main" val="20002"/>
                    </a:ext>
                  </a:extLst>
                </a:gridCol>
                <a:gridCol w="2028381">
                  <a:extLst>
                    <a:ext uri="{9D8B030D-6E8A-4147-A177-3AD203B41FA5}">
                      <a16:colId xmlns:a16="http://schemas.microsoft.com/office/drawing/2014/main" val="20003"/>
                    </a:ext>
                  </a:extLst>
                </a:gridCol>
              </a:tblGrid>
              <a:tr h="728345">
                <a:tc gridSpan="4">
                  <a:txBody>
                    <a:bodyPr/>
                    <a:lstStyle/>
                    <a:p>
                      <a:pPr algn="ctr" fontAlgn="b"/>
                      <a:r>
                        <a:rPr lang="en-US" sz="2800" b="1" i="0" u="none" strike="noStrike" dirty="0" smtClean="0">
                          <a:solidFill>
                            <a:srgbClr val="000000"/>
                          </a:solidFill>
                          <a:effectLst/>
                          <a:latin typeface="Calibri" panose="020F0502020204030204" pitchFamily="34" charset="0"/>
                        </a:rPr>
                        <a:t>Accounting for Unearned Revenues</a:t>
                      </a:r>
                      <a:endParaRPr lang="en-US" sz="2800" b="1" i="0" u="none" strike="noStrike" dirty="0">
                        <a:solidFill>
                          <a:srgbClr val="000000"/>
                        </a:solidFill>
                        <a:effectLst/>
                        <a:latin typeface="Calibri" panose="020F0502020204030204" pitchFamily="34" charset="0"/>
                      </a:endParaRPr>
                    </a:p>
                  </a:txBody>
                  <a:tcPr marT="4233"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extLst>
                  <a:ext uri="{0D108BD9-81ED-4DB2-BD59-A6C34878D82A}">
                    <a16:rowId xmlns:a16="http://schemas.microsoft.com/office/drawing/2014/main" val="10000"/>
                  </a:ext>
                </a:extLst>
              </a:tr>
              <a:tr h="728345">
                <a:tc>
                  <a:txBody>
                    <a:bodyPr/>
                    <a:lstStyle/>
                    <a:p>
                      <a:pPr algn="l" fontAlgn="b"/>
                      <a:r>
                        <a:rPr lang="en-US" sz="2400" b="1" u="none" strike="noStrike" dirty="0">
                          <a:effectLst/>
                        </a:rPr>
                        <a:t>Examples</a:t>
                      </a:r>
                      <a:endParaRPr lang="en-US" sz="2400" b="1" i="0" u="none" strike="noStrike" dirty="0">
                        <a:solidFill>
                          <a:srgbClr val="000000"/>
                        </a:solidFill>
                        <a:effectLst/>
                        <a:latin typeface="Calibri" panose="020F0502020204030204" pitchFamily="34" charset="0"/>
                      </a:endParaRPr>
                    </a:p>
                  </a:txBody>
                  <a:tcPr marT="4233" marB="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Reason for </a:t>
                      </a:r>
                      <a:endParaRPr lang="en-US" sz="2400" b="1" u="none" strike="noStrike" dirty="0" smtClean="0">
                        <a:effectLst/>
                      </a:endParaRP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Accounts </a:t>
                      </a:r>
                      <a:endParaRPr lang="en-US" sz="2400" b="1" u="none" strike="noStrike" dirty="0" smtClean="0">
                        <a:effectLst/>
                      </a:endParaRPr>
                    </a:p>
                    <a:p>
                      <a:pPr algn="l" fontAlgn="b"/>
                      <a:r>
                        <a:rPr lang="en-US" sz="2400" b="1" u="none" strike="noStrike" dirty="0" smtClean="0">
                          <a:effectLst/>
                        </a:rPr>
                        <a:t>Before </a:t>
                      </a: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Adjusting </a:t>
                      </a:r>
                      <a:endParaRPr lang="en-US" sz="2400" b="1" u="none" strike="noStrike" dirty="0" smtClean="0">
                        <a:effectLst/>
                      </a:endParaRPr>
                    </a:p>
                    <a:p>
                      <a:pPr algn="l" fontAlgn="b"/>
                      <a:r>
                        <a:rPr lang="en-US" sz="2400" b="1" u="none" strike="noStrike" dirty="0" smtClean="0">
                          <a:effectLst/>
                        </a:rPr>
                        <a:t>Entry</a:t>
                      </a:r>
                      <a:endParaRPr lang="en-US" sz="2400" b="1" i="0" u="none" strike="noStrike" dirty="0">
                        <a:solidFill>
                          <a:srgbClr val="000000"/>
                        </a:solidFill>
                        <a:effectLst/>
                        <a:latin typeface="Calibri" panose="020F0502020204030204" pitchFamily="34" charset="0"/>
                      </a:endParaRPr>
                    </a:p>
                  </a:txBody>
                  <a:tcPr marT="4233" marB="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456690">
                <a:tc>
                  <a:txBody>
                    <a:bodyPr/>
                    <a:lstStyle/>
                    <a:p>
                      <a:pPr algn="l" fontAlgn="t"/>
                      <a:r>
                        <a:rPr lang="en-US" sz="2400" u="none" strike="noStrike" dirty="0" smtClean="0">
                          <a:effectLst/>
                        </a:rPr>
                        <a:t>Rent, </a:t>
                      </a:r>
                    </a:p>
                    <a:p>
                      <a:pPr algn="l" fontAlgn="t"/>
                      <a:r>
                        <a:rPr lang="en-US" sz="2400" u="none" strike="noStrike" dirty="0" smtClean="0">
                          <a:effectLst/>
                        </a:rPr>
                        <a:t>magazine</a:t>
                      </a:r>
                    </a:p>
                    <a:p>
                      <a:pPr algn="l" fontAlgn="t"/>
                      <a:r>
                        <a:rPr lang="en-US" sz="2400" b="0" i="0" u="none" strike="noStrike" dirty="0" smtClean="0">
                          <a:solidFill>
                            <a:srgbClr val="000000"/>
                          </a:solidFill>
                          <a:effectLst/>
                          <a:latin typeface="Calibri" panose="020F0502020204030204" pitchFamily="34" charset="0"/>
                        </a:rPr>
                        <a:t>subscriptions, </a:t>
                      </a:r>
                    </a:p>
                    <a:p>
                      <a:pPr algn="l" fontAlgn="t"/>
                      <a:r>
                        <a:rPr lang="en-US" sz="2400" b="0" i="0" u="none" strike="noStrike" dirty="0" smtClean="0">
                          <a:solidFill>
                            <a:srgbClr val="000000"/>
                          </a:solidFill>
                          <a:effectLst/>
                          <a:latin typeface="Calibri" panose="020F0502020204030204" pitchFamily="34" charset="0"/>
                        </a:rPr>
                        <a:t>customer</a:t>
                      </a:r>
                      <a:r>
                        <a:rPr lang="en-US" sz="2400" b="0" i="0" u="none" strike="noStrike" baseline="0" dirty="0" smtClean="0">
                          <a:solidFill>
                            <a:srgbClr val="000000"/>
                          </a:solidFill>
                          <a:effectLst/>
                          <a:latin typeface="Calibri" panose="020F0502020204030204" pitchFamily="34" charset="0"/>
                        </a:rPr>
                        <a:t> </a:t>
                      </a:r>
                    </a:p>
                    <a:p>
                      <a:pPr algn="l" fontAlgn="t"/>
                      <a:r>
                        <a:rPr lang="en-US" sz="2400" b="0" i="0" u="none" strike="noStrike" baseline="0" dirty="0" smtClean="0">
                          <a:solidFill>
                            <a:srgbClr val="000000"/>
                          </a:solidFill>
                          <a:effectLst/>
                          <a:latin typeface="Calibri" panose="020F0502020204030204" pitchFamily="34" charset="0"/>
                        </a:rPr>
                        <a:t>deposits for </a:t>
                      </a:r>
                    </a:p>
                    <a:p>
                      <a:pPr algn="l" fontAlgn="t"/>
                      <a:r>
                        <a:rPr lang="en-US" sz="2400" b="0" i="0" u="none" strike="noStrike" baseline="0" dirty="0" smtClean="0">
                          <a:solidFill>
                            <a:srgbClr val="000000"/>
                          </a:solidFill>
                          <a:effectLst/>
                          <a:latin typeface="Calibri" panose="020F0502020204030204" pitchFamily="34" charset="0"/>
                        </a:rPr>
                        <a:t>future service</a:t>
                      </a:r>
                      <a:endParaRPr lang="en-US" sz="2400" b="0" i="0" u="none" strike="noStrike" dirty="0">
                        <a:solidFill>
                          <a:srgbClr val="00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effectLst/>
                        </a:rPr>
                        <a:t>Unearned revenues </a:t>
                      </a:r>
                    </a:p>
                    <a:p>
                      <a:pPr algn="l" fontAlgn="t"/>
                      <a:r>
                        <a:rPr lang="en-US" sz="2400" u="none" strike="noStrike" dirty="0" smtClean="0">
                          <a:effectLst/>
                        </a:rPr>
                        <a:t>recorded in liability </a:t>
                      </a:r>
                    </a:p>
                    <a:p>
                      <a:pPr algn="l" fontAlgn="t"/>
                      <a:r>
                        <a:rPr lang="en-US" sz="2400" u="none" strike="noStrike" dirty="0" smtClean="0">
                          <a:effectLst/>
                        </a:rPr>
                        <a:t>accounts are now </a:t>
                      </a:r>
                    </a:p>
                    <a:p>
                      <a:pPr algn="l" fontAlgn="t"/>
                      <a:r>
                        <a:rPr lang="en-US" sz="2400" u="none" strike="noStrike" dirty="0" smtClean="0">
                          <a:effectLst/>
                        </a:rPr>
                        <a:t>recognized as </a:t>
                      </a:r>
                    </a:p>
                    <a:p>
                      <a:pPr algn="l" fontAlgn="t"/>
                      <a:r>
                        <a:rPr lang="en-US" sz="2400" u="none" strike="noStrike" dirty="0" smtClean="0">
                          <a:effectLst/>
                        </a:rPr>
                        <a:t>revenue</a:t>
                      </a:r>
                      <a:r>
                        <a:rPr lang="en-US" sz="2400" u="none" strike="noStrike" baseline="0" dirty="0" smtClean="0">
                          <a:effectLst/>
                        </a:rPr>
                        <a:t> for services </a:t>
                      </a:r>
                    </a:p>
                    <a:p>
                      <a:pPr algn="l" fontAlgn="t"/>
                      <a:r>
                        <a:rPr lang="en-US" sz="2400" u="none" strike="noStrike" baseline="0" dirty="0" smtClean="0">
                          <a:effectLst/>
                        </a:rPr>
                        <a:t>performed</a:t>
                      </a:r>
                      <a:r>
                        <a:rPr lang="en-US" sz="2400" u="none" strike="noStrike" dirty="0" smtClean="0">
                          <a:effectLst/>
                        </a:rPr>
                        <a:t>.</a:t>
                      </a:r>
                      <a:endParaRPr lang="en-US" sz="24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effectLst/>
                        </a:rPr>
                        <a:t>Liabilities </a:t>
                      </a:r>
                    </a:p>
                    <a:p>
                      <a:pPr algn="l" fontAlgn="t"/>
                      <a:r>
                        <a:rPr lang="en-US" sz="2400" u="none" strike="noStrike" dirty="0" smtClean="0">
                          <a:effectLst/>
                        </a:rPr>
                        <a:t>overstated. </a:t>
                      </a:r>
                    </a:p>
                    <a:p>
                      <a:pPr algn="l" fontAlgn="t"/>
                      <a:r>
                        <a:rPr lang="en-US" sz="2400" u="none" strike="noStrike" dirty="0" smtClean="0">
                          <a:effectLst/>
                        </a:rPr>
                        <a:t>Revenues </a:t>
                      </a:r>
                    </a:p>
                    <a:p>
                      <a:pPr algn="l" fontAlgn="t"/>
                      <a:r>
                        <a:rPr lang="en-US" sz="2400" u="none" strike="noStrike" dirty="0" smtClean="0">
                          <a:effectLst/>
                        </a:rPr>
                        <a:t>understated.</a:t>
                      </a:r>
                      <a:endParaRPr lang="en-US" sz="24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FF0000"/>
                          </a:solidFill>
                          <a:effectLst/>
                        </a:rPr>
                        <a:t>Dr. </a:t>
                      </a:r>
                      <a:r>
                        <a:rPr lang="en-US" sz="2400" u="none" strike="noStrike" dirty="0" smtClean="0">
                          <a:solidFill>
                            <a:srgbClr val="FF0000"/>
                          </a:solidFill>
                          <a:effectLst/>
                        </a:rPr>
                        <a:t>Liabilities</a:t>
                      </a:r>
                    </a:p>
                    <a:p>
                      <a:pPr marL="228600" indent="-228600" algn="l" fontAlgn="t"/>
                      <a:r>
                        <a:rPr lang="en-US" sz="2400" u="none" strike="noStrike" dirty="0" smtClean="0">
                          <a:solidFill>
                            <a:srgbClr val="FF0000"/>
                          </a:solidFill>
                          <a:effectLst/>
                        </a:rPr>
                        <a:t>   Cr</a:t>
                      </a:r>
                      <a:r>
                        <a:rPr lang="en-US" sz="2400" u="none" strike="noStrike" dirty="0">
                          <a:solidFill>
                            <a:srgbClr val="FF0000"/>
                          </a:solidFill>
                          <a:effectLst/>
                        </a:rPr>
                        <a:t>. </a:t>
                      </a:r>
                      <a:r>
                        <a:rPr lang="en-US" sz="2400" u="none" strike="noStrike" dirty="0" smtClean="0">
                          <a:solidFill>
                            <a:srgbClr val="FF0000"/>
                          </a:solidFill>
                          <a:effectLst/>
                        </a:rPr>
                        <a:t>Revenues</a:t>
                      </a:r>
                      <a:endParaRPr lang="en-US" sz="2400" b="0" i="0" u="none" strike="noStrike" dirty="0">
                        <a:solidFill>
                          <a:srgbClr val="FF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9" name="Rectangle 8"/>
          <p:cNvSpPr/>
          <p:nvPr/>
        </p:nvSpPr>
        <p:spPr>
          <a:xfrm>
            <a:off x="6629400" y="1166889"/>
            <a:ext cx="2420676" cy="461665"/>
          </a:xfrm>
          <a:prstGeom prst="rect">
            <a:avLst/>
          </a:prstGeom>
        </p:spPr>
        <p:txBody>
          <a:bodyPr wrap="square">
            <a:spAutoFit/>
          </a:bodyPr>
          <a:lstStyle/>
          <a:p>
            <a:r>
              <a:rPr lang="en-US" sz="1200" b="1" dirty="0" smtClean="0">
                <a:solidFill>
                  <a:srgbClr val="196E78"/>
                </a:solidFill>
              </a:rPr>
              <a:t>ILLUSTRATION 3.12</a:t>
            </a:r>
            <a:endParaRPr lang="en-US" sz="1200" b="1" dirty="0">
              <a:solidFill>
                <a:srgbClr val="196E78"/>
              </a:solidFill>
            </a:endParaRPr>
          </a:p>
          <a:p>
            <a:r>
              <a:rPr lang="en-US" sz="1200" dirty="0">
                <a:solidFill>
                  <a:schemeClr val="tx1"/>
                </a:solidFill>
              </a:rPr>
              <a:t>Accounting for </a:t>
            </a:r>
            <a:r>
              <a:rPr lang="en-US" sz="1200" dirty="0" smtClean="0">
                <a:solidFill>
                  <a:schemeClr val="tx1"/>
                </a:solidFill>
              </a:rPr>
              <a:t>unearned revenues</a:t>
            </a:r>
            <a:endParaRPr lang="en-US" sz="1200" dirty="0">
              <a:solidFill>
                <a:schemeClr val="tx1"/>
              </a:solidFill>
            </a:endParaRPr>
          </a:p>
        </p:txBody>
      </p:sp>
    </p:spTree>
    <p:extLst>
      <p:ext uri="{BB962C8B-B14F-4D97-AF65-F5344CB8AC3E}">
        <p14:creationId xmlns:p14="http://schemas.microsoft.com/office/powerpoint/2010/main" val="351902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33</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2"/>
          <p:cNvSpPr>
            <a:spLocks noGrp="1"/>
          </p:cNvSpPr>
          <p:nvPr>
            <p:ph type="title"/>
          </p:nvPr>
        </p:nvSpPr>
        <p:spPr>
          <a:xfrm>
            <a:off x="304800" y="649069"/>
            <a:ext cx="8839200" cy="646331"/>
          </a:xfrm>
        </p:spPr>
        <p:txBody>
          <a:bodyPr wrap="square">
            <a:spAutoFit/>
          </a:bodyPr>
          <a:lstStyle/>
          <a:p>
            <a:r>
              <a:rPr lang="en-US" b="1" dirty="0">
                <a:ea typeface="Source Sans Pro" charset="0"/>
              </a:rPr>
              <a:t>DO IT! </a:t>
            </a:r>
            <a:r>
              <a:rPr lang="en-US" b="1" dirty="0" smtClean="0">
                <a:ea typeface="Source Sans Pro" charset="0"/>
              </a:rPr>
              <a:t>2    </a:t>
            </a:r>
            <a:r>
              <a:rPr lang="en-US" b="1" dirty="0" smtClean="0">
                <a:solidFill>
                  <a:srgbClr val="196E78"/>
                </a:solidFill>
                <a:ea typeface="Source Sans Pro" charset="0"/>
              </a:rPr>
              <a:t>Adjusting Entries for Deferrals</a:t>
            </a:r>
            <a:endParaRPr lang="en-US" sz="2000" b="1" dirty="0"/>
          </a:p>
        </p:txBody>
      </p:sp>
      <p:cxnSp>
        <p:nvCxnSpPr>
          <p:cNvPr id="12" name="Straight Connector 11"/>
          <p:cNvCxnSpPr/>
          <p:nvPr/>
        </p:nvCxnSpPr>
        <p:spPr>
          <a:xfrm flipV="1">
            <a:off x="2334320" y="649068"/>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350801"/>
            <a:ext cx="8578704" cy="4939814"/>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300"/>
              </a:spcBef>
            </a:pPr>
            <a:r>
              <a:rPr lang="en-US" sz="1900" b="0" dirty="0">
                <a:solidFill>
                  <a:schemeClr val="tx1"/>
                </a:solidFill>
                <a:latin typeface="+mn-lt"/>
              </a:rPr>
              <a:t>The ledger of Hammond Deliveries, on March 31, </a:t>
            </a:r>
            <a:r>
              <a:rPr lang="en-US" sz="1900" b="0" dirty="0" smtClean="0">
                <a:solidFill>
                  <a:schemeClr val="tx1"/>
                </a:solidFill>
                <a:latin typeface="+mn-lt"/>
              </a:rPr>
              <a:t>2020, </a:t>
            </a:r>
            <a:r>
              <a:rPr lang="en-US" sz="1900" b="0" dirty="0">
                <a:solidFill>
                  <a:schemeClr val="tx1"/>
                </a:solidFill>
                <a:latin typeface="+mn-lt"/>
              </a:rPr>
              <a:t>includes these selected </a:t>
            </a:r>
            <a:r>
              <a:rPr lang="en-US" sz="1900" b="0" dirty="0" smtClean="0">
                <a:solidFill>
                  <a:schemeClr val="tx1"/>
                </a:solidFill>
                <a:latin typeface="+mn-lt"/>
              </a:rPr>
              <a:t>accounts before </a:t>
            </a:r>
            <a:r>
              <a:rPr lang="en-US" sz="1900" b="0" dirty="0">
                <a:solidFill>
                  <a:schemeClr val="tx1"/>
                </a:solidFill>
                <a:latin typeface="+mn-lt"/>
              </a:rPr>
              <a:t>adjusting entries are prepared.</a:t>
            </a:r>
          </a:p>
          <a:p>
            <a:pPr>
              <a:spcBef>
                <a:spcPts val="300"/>
              </a:spcBef>
              <a:tabLst>
                <a:tab pos="5545138" algn="ctr"/>
                <a:tab pos="6740525" algn="ctr"/>
              </a:tabLst>
            </a:pPr>
            <a:r>
              <a:rPr lang="en-US" sz="1900" b="0" dirty="0" smtClean="0">
                <a:solidFill>
                  <a:schemeClr val="tx1"/>
                </a:solidFill>
                <a:latin typeface="+mn-lt"/>
              </a:rPr>
              <a:t>	Debit 	Credit</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Prepaid Insurance </a:t>
            </a:r>
            <a:r>
              <a:rPr lang="en-US" sz="1900" b="0" dirty="0" smtClean="0">
                <a:solidFill>
                  <a:schemeClr val="tx1"/>
                </a:solidFill>
                <a:latin typeface="+mn-lt"/>
              </a:rPr>
              <a:t>	€ </a:t>
            </a:r>
            <a:r>
              <a:rPr lang="en-US" sz="1900" b="0" dirty="0">
                <a:solidFill>
                  <a:schemeClr val="tx1"/>
                </a:solidFill>
                <a:latin typeface="+mn-lt"/>
              </a:rPr>
              <a:t>3,600</a:t>
            </a:r>
          </a:p>
          <a:p>
            <a:pPr indent="457200">
              <a:spcBef>
                <a:spcPts val="300"/>
              </a:spcBef>
              <a:tabLst>
                <a:tab pos="2057400" algn="l"/>
                <a:tab pos="5943600" algn="r"/>
                <a:tab pos="7094538" algn="r"/>
              </a:tabLst>
            </a:pPr>
            <a:r>
              <a:rPr lang="en-US" sz="1900" b="0" dirty="0">
                <a:solidFill>
                  <a:schemeClr val="tx1"/>
                </a:solidFill>
                <a:latin typeface="+mn-lt"/>
              </a:rPr>
              <a:t>Supplies </a:t>
            </a:r>
            <a:r>
              <a:rPr lang="en-US" sz="1900" b="0" dirty="0" smtClean="0">
                <a:solidFill>
                  <a:schemeClr val="tx1"/>
                </a:solidFill>
                <a:latin typeface="+mn-lt"/>
              </a:rPr>
              <a:t>		2,800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Equipment </a:t>
            </a:r>
            <a:r>
              <a:rPr lang="en-US" sz="1900" b="0" dirty="0" smtClean="0">
                <a:solidFill>
                  <a:schemeClr val="tx1"/>
                </a:solidFill>
                <a:latin typeface="+mn-lt"/>
              </a:rPr>
              <a:t>		25,000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Accumulated Depreciation—Equipment </a:t>
            </a:r>
            <a:r>
              <a:rPr lang="en-US" sz="1900" b="0" dirty="0" smtClean="0">
                <a:solidFill>
                  <a:schemeClr val="tx1"/>
                </a:solidFill>
                <a:latin typeface="+mn-lt"/>
              </a:rPr>
              <a:t>		€5,000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Unearned Service Revenue </a:t>
            </a:r>
            <a:r>
              <a:rPr lang="en-US" sz="1900" b="0" dirty="0" smtClean="0">
                <a:solidFill>
                  <a:schemeClr val="tx1"/>
                </a:solidFill>
                <a:latin typeface="+mn-lt"/>
              </a:rPr>
              <a:t>		9,200</a:t>
            </a:r>
            <a:endParaRPr lang="en-US" sz="1900" b="0" dirty="0">
              <a:solidFill>
                <a:schemeClr val="tx1"/>
              </a:solidFill>
              <a:latin typeface="+mn-lt"/>
            </a:endParaRPr>
          </a:p>
          <a:p>
            <a:pPr>
              <a:spcBef>
                <a:spcPts val="300"/>
              </a:spcBef>
            </a:pPr>
            <a:r>
              <a:rPr lang="en-US" sz="1900" b="0" dirty="0" smtClean="0">
                <a:solidFill>
                  <a:schemeClr val="tx1"/>
                </a:solidFill>
                <a:latin typeface="+mn-lt"/>
              </a:rPr>
              <a:t>An analysis of the accounts shows the following.</a:t>
            </a:r>
          </a:p>
          <a:p>
            <a:pPr marL="342900" indent="-342900">
              <a:spcBef>
                <a:spcPts val="300"/>
              </a:spcBef>
              <a:buFont typeface="+mj-lt"/>
              <a:buAutoNum type="arabicPeriod"/>
            </a:pPr>
            <a:r>
              <a:rPr lang="en-US" sz="1900" b="0" dirty="0" smtClean="0">
                <a:solidFill>
                  <a:schemeClr val="tx1"/>
                </a:solidFill>
                <a:latin typeface="+mn-lt"/>
              </a:rPr>
              <a:t>Insurance expires at the rate of €100 per month.</a:t>
            </a:r>
          </a:p>
          <a:p>
            <a:pPr marL="342900" indent="-342900">
              <a:spcBef>
                <a:spcPts val="300"/>
              </a:spcBef>
              <a:buFont typeface="+mj-lt"/>
              <a:buAutoNum type="arabicPeriod"/>
            </a:pPr>
            <a:r>
              <a:rPr lang="en-US" sz="1900" b="0" dirty="0" smtClean="0">
                <a:solidFill>
                  <a:schemeClr val="tx1"/>
                </a:solidFill>
                <a:latin typeface="+mn-lt"/>
              </a:rPr>
              <a:t>Supplies on hand total </a:t>
            </a:r>
            <a:r>
              <a:rPr lang="en-US" sz="1900" b="0" dirty="0" smtClean="0">
                <a:solidFill>
                  <a:schemeClr val="tx1"/>
                </a:solidFill>
              </a:rPr>
              <a:t>€</a:t>
            </a:r>
            <a:r>
              <a:rPr lang="en-US" sz="1900" b="0" dirty="0" smtClean="0">
                <a:solidFill>
                  <a:schemeClr val="tx1"/>
                </a:solidFill>
                <a:latin typeface="+mn-lt"/>
              </a:rPr>
              <a:t>800.</a:t>
            </a:r>
          </a:p>
          <a:p>
            <a:pPr marL="342900" indent="-342900">
              <a:spcBef>
                <a:spcPts val="300"/>
              </a:spcBef>
              <a:buFont typeface="+mj-lt"/>
              <a:buAutoNum type="arabicPeriod"/>
            </a:pPr>
            <a:r>
              <a:rPr lang="en-US" sz="1900" b="0" dirty="0" smtClean="0">
                <a:solidFill>
                  <a:schemeClr val="tx1"/>
                </a:solidFill>
                <a:latin typeface="+mn-lt"/>
              </a:rPr>
              <a:t>The equipment depreciates </a:t>
            </a:r>
            <a:r>
              <a:rPr lang="en-US" sz="1900" b="0" dirty="0" smtClean="0">
                <a:solidFill>
                  <a:schemeClr val="tx1"/>
                </a:solidFill>
              </a:rPr>
              <a:t>€</a:t>
            </a:r>
            <a:r>
              <a:rPr lang="en-US" sz="1900" b="0" dirty="0" smtClean="0">
                <a:solidFill>
                  <a:schemeClr val="tx1"/>
                </a:solidFill>
                <a:latin typeface="+mn-lt"/>
              </a:rPr>
              <a:t>200 a month.</a:t>
            </a:r>
          </a:p>
          <a:p>
            <a:pPr marL="342900" indent="-342900">
              <a:spcBef>
                <a:spcPts val="300"/>
              </a:spcBef>
              <a:buFont typeface="+mj-lt"/>
              <a:buAutoNum type="arabicPeriod"/>
            </a:pPr>
            <a:r>
              <a:rPr lang="en-US" sz="1900" b="0" dirty="0" smtClean="0">
                <a:solidFill>
                  <a:schemeClr val="tx1"/>
                </a:solidFill>
                <a:latin typeface="+mn-lt"/>
              </a:rPr>
              <a:t>During March, services were performed for </a:t>
            </a:r>
            <a:r>
              <a:rPr lang="en-US" sz="1900" b="0" dirty="0" smtClean="0">
                <a:solidFill>
                  <a:schemeClr val="tx1"/>
                </a:solidFill>
              </a:rPr>
              <a:t>€</a:t>
            </a:r>
            <a:r>
              <a:rPr lang="en-US" sz="1900" b="0" dirty="0" smtClean="0">
                <a:solidFill>
                  <a:schemeClr val="tx1"/>
                </a:solidFill>
                <a:latin typeface="+mn-lt"/>
              </a:rPr>
              <a:t>4,000 of the unearned service revenue reported.</a:t>
            </a:r>
          </a:p>
          <a:p>
            <a:pPr>
              <a:spcBef>
                <a:spcPts val="300"/>
              </a:spcBef>
            </a:pPr>
            <a:r>
              <a:rPr lang="en-US" sz="1900" b="0" dirty="0" smtClean="0">
                <a:solidFill>
                  <a:schemeClr val="tx1"/>
                </a:solidFill>
                <a:latin typeface="+mn-lt"/>
              </a:rPr>
              <a:t>Prepare </a:t>
            </a:r>
            <a:r>
              <a:rPr lang="en-US" sz="1900" b="0" dirty="0">
                <a:solidFill>
                  <a:schemeClr val="tx1"/>
                </a:solidFill>
                <a:latin typeface="+mn-lt"/>
              </a:rPr>
              <a:t>the adjusting entries for the month of March</a:t>
            </a:r>
            <a:r>
              <a:rPr lang="en-US" sz="1900" b="0" dirty="0" smtClean="0">
                <a:solidFill>
                  <a:schemeClr val="tx1"/>
                </a:solidFill>
                <a:latin typeface="+mn-lt"/>
              </a:rPr>
              <a:t>.</a:t>
            </a:r>
            <a:endParaRPr lang="en-US" altLang="en-US" sz="1900" b="0" dirty="0">
              <a:solidFill>
                <a:schemeClr val="tx1"/>
              </a:solidFill>
              <a:latin typeface="+mn-lt"/>
            </a:endParaRPr>
          </a:p>
        </p:txBody>
      </p:sp>
      <p:cxnSp>
        <p:nvCxnSpPr>
          <p:cNvPr id="11" name="Straight Connector 10"/>
          <p:cNvCxnSpPr/>
          <p:nvPr/>
        </p:nvCxnSpPr>
        <p:spPr bwMode="auto">
          <a:xfrm>
            <a:off x="550234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3" name="Straight Connector 12"/>
          <p:cNvCxnSpPr/>
          <p:nvPr/>
        </p:nvCxnSpPr>
        <p:spPr bwMode="auto">
          <a:xfrm>
            <a:off x="667963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599580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34</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2"/>
          <p:cNvSpPr>
            <a:spLocks noGrp="1"/>
          </p:cNvSpPr>
          <p:nvPr>
            <p:ph type="title"/>
          </p:nvPr>
        </p:nvSpPr>
        <p:spPr>
          <a:xfrm>
            <a:off x="304800" y="649069"/>
            <a:ext cx="8839200" cy="646331"/>
          </a:xfrm>
        </p:spPr>
        <p:txBody>
          <a:bodyPr wrap="square">
            <a:spAutoFit/>
          </a:bodyPr>
          <a:lstStyle/>
          <a:p>
            <a:r>
              <a:rPr lang="en-US" b="1" dirty="0">
                <a:ea typeface="Source Sans Pro" charset="0"/>
              </a:rPr>
              <a:t>DO IT! </a:t>
            </a:r>
            <a:r>
              <a:rPr lang="en-US" b="1" dirty="0" smtClean="0">
                <a:ea typeface="Source Sans Pro" charset="0"/>
              </a:rPr>
              <a:t>2    </a:t>
            </a:r>
            <a:r>
              <a:rPr lang="en-US" b="1" dirty="0" smtClean="0">
                <a:solidFill>
                  <a:srgbClr val="196E78"/>
                </a:solidFill>
                <a:ea typeface="Source Sans Pro" charset="0"/>
              </a:rPr>
              <a:t>Adjusting </a:t>
            </a:r>
            <a:r>
              <a:rPr lang="en-US" b="1" dirty="0">
                <a:solidFill>
                  <a:srgbClr val="196E78"/>
                </a:solidFill>
                <a:ea typeface="Source Sans Pro" charset="0"/>
              </a:rPr>
              <a:t>Entries </a:t>
            </a:r>
            <a:r>
              <a:rPr lang="en-US" b="1" dirty="0" smtClean="0">
                <a:solidFill>
                  <a:srgbClr val="196E78"/>
                </a:solidFill>
                <a:ea typeface="Source Sans Pro" charset="0"/>
              </a:rPr>
              <a:t>for Deferrals</a:t>
            </a:r>
            <a:endParaRPr lang="en-US" b="1" dirty="0">
              <a:solidFill>
                <a:srgbClr val="196E78"/>
              </a:solidFill>
              <a:ea typeface="Source Sans Pro" charset="0"/>
            </a:endParaRPr>
          </a:p>
        </p:txBody>
      </p:sp>
      <p:cxnSp>
        <p:nvCxnSpPr>
          <p:cNvPr id="12" name="Straight Connector 11"/>
          <p:cNvCxnSpPr/>
          <p:nvPr/>
        </p:nvCxnSpPr>
        <p:spPr>
          <a:xfrm flipV="1">
            <a:off x="2334320" y="649068"/>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350801"/>
            <a:ext cx="8578704" cy="4256550"/>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300"/>
              </a:spcBef>
            </a:pPr>
            <a:r>
              <a:rPr lang="en-US" sz="1900" b="0" dirty="0">
                <a:solidFill>
                  <a:schemeClr val="tx1"/>
                </a:solidFill>
                <a:latin typeface="+mn-lt"/>
              </a:rPr>
              <a:t>The ledger of Hammond </a:t>
            </a:r>
            <a:r>
              <a:rPr lang="en-US" sz="1900" b="0" dirty="0">
                <a:solidFill>
                  <a:schemeClr val="tx1"/>
                </a:solidFill>
                <a:latin typeface="Calibri (Body)"/>
              </a:rPr>
              <a:t>Deliveries</a:t>
            </a:r>
            <a:r>
              <a:rPr lang="en-US" sz="1900" b="0" dirty="0" smtClean="0">
                <a:solidFill>
                  <a:schemeClr val="tx1"/>
                </a:solidFill>
                <a:latin typeface="+mn-lt"/>
              </a:rPr>
              <a:t>, </a:t>
            </a:r>
            <a:r>
              <a:rPr lang="en-US" sz="1900" b="0" dirty="0">
                <a:solidFill>
                  <a:schemeClr val="tx1"/>
                </a:solidFill>
                <a:latin typeface="+mn-lt"/>
              </a:rPr>
              <a:t>on March 31, </a:t>
            </a:r>
            <a:r>
              <a:rPr lang="en-US" sz="1900" b="0" dirty="0" smtClean="0">
                <a:solidFill>
                  <a:schemeClr val="tx1"/>
                </a:solidFill>
                <a:latin typeface="+mn-lt"/>
              </a:rPr>
              <a:t>2020, </a:t>
            </a:r>
            <a:r>
              <a:rPr lang="en-US" sz="1900" b="0" dirty="0">
                <a:solidFill>
                  <a:schemeClr val="tx1"/>
                </a:solidFill>
                <a:latin typeface="+mn-lt"/>
              </a:rPr>
              <a:t>includes these selected </a:t>
            </a:r>
            <a:r>
              <a:rPr lang="en-US" sz="1900" b="0" dirty="0" smtClean="0">
                <a:solidFill>
                  <a:schemeClr val="tx1"/>
                </a:solidFill>
                <a:latin typeface="+mn-lt"/>
              </a:rPr>
              <a:t>accounts before </a:t>
            </a:r>
            <a:r>
              <a:rPr lang="en-US" sz="1900" b="0" dirty="0">
                <a:solidFill>
                  <a:schemeClr val="tx1"/>
                </a:solidFill>
                <a:latin typeface="+mn-lt"/>
              </a:rPr>
              <a:t>adjusting entries are prepared.</a:t>
            </a:r>
          </a:p>
          <a:p>
            <a:pPr>
              <a:spcBef>
                <a:spcPts val="300"/>
              </a:spcBef>
              <a:tabLst>
                <a:tab pos="5545138" algn="ctr"/>
                <a:tab pos="6740525" algn="ctr"/>
              </a:tabLst>
            </a:pPr>
            <a:r>
              <a:rPr lang="en-US" sz="1900" b="0" dirty="0" smtClean="0">
                <a:solidFill>
                  <a:schemeClr val="tx1"/>
                </a:solidFill>
                <a:latin typeface="+mn-lt"/>
              </a:rPr>
              <a:t>	Debit 	Credit</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Prepaid Insurance </a:t>
            </a:r>
            <a:r>
              <a:rPr lang="en-US" sz="1900" b="0" dirty="0" smtClean="0">
                <a:solidFill>
                  <a:schemeClr val="tx1"/>
                </a:solidFill>
                <a:latin typeface="+mn-lt"/>
              </a:rPr>
              <a:t>	</a:t>
            </a:r>
            <a:r>
              <a:rPr lang="en-US" sz="1900" b="0" dirty="0">
                <a:solidFill>
                  <a:schemeClr val="tx1"/>
                </a:solidFill>
              </a:rPr>
              <a:t> €</a:t>
            </a:r>
            <a:r>
              <a:rPr lang="en-US" sz="1900" b="0" dirty="0" smtClean="0">
                <a:solidFill>
                  <a:schemeClr val="tx1"/>
                </a:solidFill>
                <a:latin typeface="+mn-lt"/>
              </a:rPr>
              <a:t> </a:t>
            </a:r>
            <a:r>
              <a:rPr lang="en-US" sz="1900" b="0" dirty="0">
                <a:solidFill>
                  <a:schemeClr val="tx1"/>
                </a:solidFill>
                <a:latin typeface="+mn-lt"/>
              </a:rPr>
              <a:t>3,600</a:t>
            </a:r>
          </a:p>
          <a:p>
            <a:pPr indent="457200">
              <a:spcBef>
                <a:spcPts val="300"/>
              </a:spcBef>
              <a:tabLst>
                <a:tab pos="2057400" algn="l"/>
                <a:tab pos="5943600" algn="r"/>
                <a:tab pos="7094538" algn="r"/>
              </a:tabLst>
            </a:pPr>
            <a:r>
              <a:rPr lang="en-US" sz="1900" b="0" dirty="0">
                <a:solidFill>
                  <a:schemeClr val="tx1"/>
                </a:solidFill>
                <a:latin typeface="+mn-lt"/>
              </a:rPr>
              <a:t>Supplies </a:t>
            </a:r>
            <a:r>
              <a:rPr lang="en-US" sz="1900" b="0" dirty="0" smtClean="0">
                <a:solidFill>
                  <a:schemeClr val="tx1"/>
                </a:solidFill>
                <a:latin typeface="+mn-lt"/>
              </a:rPr>
              <a:t>		2,800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Equipment </a:t>
            </a:r>
            <a:r>
              <a:rPr lang="en-US" sz="1900" b="0" dirty="0" smtClean="0">
                <a:solidFill>
                  <a:schemeClr val="tx1"/>
                </a:solidFill>
                <a:latin typeface="+mn-lt"/>
              </a:rPr>
              <a:t>		25,000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Accumulated Depreciation—Equipment </a:t>
            </a:r>
            <a:r>
              <a:rPr lang="en-US" sz="1900" b="0" dirty="0" smtClean="0">
                <a:solidFill>
                  <a:schemeClr val="tx1"/>
                </a:solidFill>
                <a:latin typeface="+mn-lt"/>
              </a:rPr>
              <a:t>		</a:t>
            </a:r>
            <a:r>
              <a:rPr lang="en-US" sz="1900" b="0" dirty="0">
                <a:solidFill>
                  <a:schemeClr val="tx1"/>
                </a:solidFill>
              </a:rPr>
              <a:t> </a:t>
            </a:r>
            <a:r>
              <a:rPr lang="en-US" sz="1900" b="0" dirty="0" smtClean="0">
                <a:solidFill>
                  <a:schemeClr val="tx1"/>
                </a:solidFill>
              </a:rPr>
              <a:t>€</a:t>
            </a:r>
            <a:r>
              <a:rPr lang="en-US" sz="1900" b="0" dirty="0" smtClean="0">
                <a:solidFill>
                  <a:schemeClr val="tx1"/>
                </a:solidFill>
                <a:latin typeface="+mn-lt"/>
              </a:rPr>
              <a:t>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Unearned Service Revenue </a:t>
            </a:r>
            <a:r>
              <a:rPr lang="en-US" sz="1900" b="0" dirty="0" smtClean="0">
                <a:solidFill>
                  <a:schemeClr val="tx1"/>
                </a:solidFill>
                <a:latin typeface="+mn-lt"/>
              </a:rPr>
              <a:t>		9,200</a:t>
            </a:r>
            <a:endParaRPr lang="en-US" sz="1900" b="0" dirty="0">
              <a:solidFill>
                <a:schemeClr val="tx1"/>
              </a:solidFill>
              <a:latin typeface="+mn-lt"/>
            </a:endParaRPr>
          </a:p>
          <a:p>
            <a:pPr>
              <a:spcBef>
                <a:spcPts val="600"/>
              </a:spcBef>
            </a:pPr>
            <a:r>
              <a:rPr lang="en-US" sz="1900" b="0" dirty="0" smtClean="0">
                <a:solidFill>
                  <a:schemeClr val="tx1"/>
                </a:solidFill>
                <a:latin typeface="+mn-lt"/>
              </a:rPr>
              <a:t>Prepare </a:t>
            </a:r>
            <a:r>
              <a:rPr lang="en-US" sz="1900" b="0" dirty="0">
                <a:solidFill>
                  <a:schemeClr val="tx1"/>
                </a:solidFill>
                <a:latin typeface="+mn-lt"/>
              </a:rPr>
              <a:t>the adjusting entries for the month of March</a:t>
            </a:r>
            <a:r>
              <a:rPr lang="en-US" sz="1900" b="0" dirty="0" smtClean="0">
                <a:solidFill>
                  <a:schemeClr val="tx1"/>
                </a:solidFill>
                <a:latin typeface="+mn-lt"/>
              </a:rPr>
              <a:t>.</a:t>
            </a:r>
          </a:p>
          <a:p>
            <a:pPr marL="346075" indent="-346075">
              <a:spcBef>
                <a:spcPts val="600"/>
              </a:spcBef>
              <a:buAutoNum type="arabicPeriod"/>
            </a:pPr>
            <a:r>
              <a:rPr lang="en-US" altLang="en-US" sz="1900" b="0" dirty="0">
                <a:solidFill>
                  <a:schemeClr val="tx1"/>
                </a:solidFill>
                <a:latin typeface="+mn-lt"/>
              </a:rPr>
              <a:t>Insurance expires at the rate of </a:t>
            </a:r>
            <a:r>
              <a:rPr lang="en-US" sz="1900" b="0" dirty="0" smtClean="0">
                <a:solidFill>
                  <a:schemeClr val="tx1"/>
                </a:solidFill>
              </a:rPr>
              <a:t>€</a:t>
            </a:r>
            <a:r>
              <a:rPr lang="en-US" altLang="en-US" sz="1900" b="0" dirty="0" smtClean="0">
                <a:solidFill>
                  <a:schemeClr val="tx1"/>
                </a:solidFill>
                <a:latin typeface="+mn-lt"/>
              </a:rPr>
              <a:t>100 </a:t>
            </a:r>
            <a:r>
              <a:rPr lang="en-US" altLang="en-US" sz="1900" b="0" dirty="0">
                <a:solidFill>
                  <a:schemeClr val="tx1"/>
                </a:solidFill>
                <a:latin typeface="+mn-lt"/>
              </a:rPr>
              <a:t>per month.</a:t>
            </a:r>
          </a:p>
          <a:p>
            <a:pPr marL="914400" indent="-457200">
              <a:lnSpc>
                <a:spcPct val="120000"/>
              </a:lnSpc>
              <a:spcBef>
                <a:spcPts val="600"/>
              </a:spcBef>
              <a:tabLst>
                <a:tab pos="5310188" algn="r"/>
                <a:tab pos="6518275" algn="r"/>
              </a:tabLst>
            </a:pPr>
            <a:r>
              <a:rPr lang="en-US" sz="1900" b="0" dirty="0">
                <a:solidFill>
                  <a:schemeClr val="tx1"/>
                </a:solidFill>
                <a:latin typeface="+mn-lt"/>
              </a:rPr>
              <a:t>Insurance Expense 	100</a:t>
            </a:r>
          </a:p>
          <a:p>
            <a:pPr marL="914400" indent="-457200">
              <a:spcBef>
                <a:spcPts val="600"/>
              </a:spcBef>
              <a:tabLst>
                <a:tab pos="5146675" algn="r"/>
                <a:tab pos="6459538" algn="r"/>
              </a:tabLst>
            </a:pPr>
            <a:r>
              <a:rPr lang="en-US" sz="1900" b="0" dirty="0">
                <a:solidFill>
                  <a:schemeClr val="tx1"/>
                </a:solidFill>
                <a:latin typeface="+mn-lt"/>
              </a:rPr>
              <a:t>	Prepaid Insurance 		100</a:t>
            </a:r>
          </a:p>
        </p:txBody>
      </p:sp>
      <p:cxnSp>
        <p:nvCxnSpPr>
          <p:cNvPr id="11" name="Straight Connector 10"/>
          <p:cNvCxnSpPr/>
          <p:nvPr/>
        </p:nvCxnSpPr>
        <p:spPr bwMode="auto">
          <a:xfrm>
            <a:off x="550234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3" name="Straight Connector 12"/>
          <p:cNvCxnSpPr/>
          <p:nvPr/>
        </p:nvCxnSpPr>
        <p:spPr bwMode="auto">
          <a:xfrm>
            <a:off x="667963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3" name="Straight Connector 2"/>
          <p:cNvCxnSpPr/>
          <p:nvPr/>
        </p:nvCxnSpPr>
        <p:spPr>
          <a:xfrm>
            <a:off x="5029200" y="4800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977213" y="4800600"/>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wipe(left)">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0" end="10"/>
                                            </p:txEl>
                                          </p:spTgt>
                                        </p:tgtEl>
                                        <p:attrNameLst>
                                          <p:attrName>style.visibility</p:attrName>
                                        </p:attrNameLst>
                                      </p:cBhvr>
                                      <p:to>
                                        <p:strVal val="visible"/>
                                      </p:to>
                                    </p:set>
                                    <p:animEffect transition="in" filter="wipe(left)">
                                      <p:cBhvr>
                                        <p:cTn id="1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2"/>
          <p:cNvSpPr>
            <a:spLocks noGrp="1"/>
          </p:cNvSpPr>
          <p:nvPr>
            <p:ph type="title"/>
          </p:nvPr>
        </p:nvSpPr>
        <p:spPr>
          <a:xfrm>
            <a:off x="304800" y="649069"/>
            <a:ext cx="8839200" cy="646331"/>
          </a:xfrm>
        </p:spPr>
        <p:txBody>
          <a:bodyPr wrap="square">
            <a:spAutoFit/>
          </a:bodyPr>
          <a:lstStyle/>
          <a:p>
            <a:r>
              <a:rPr lang="en-US" b="1" dirty="0">
                <a:ea typeface="Source Sans Pro" charset="0"/>
              </a:rPr>
              <a:t>DO IT! </a:t>
            </a:r>
            <a:r>
              <a:rPr lang="en-US" b="1" dirty="0" smtClean="0">
                <a:ea typeface="Source Sans Pro" charset="0"/>
              </a:rPr>
              <a:t>2    </a:t>
            </a:r>
            <a:r>
              <a:rPr lang="en-US" b="1" dirty="0" smtClean="0">
                <a:solidFill>
                  <a:srgbClr val="196E78"/>
                </a:solidFill>
                <a:ea typeface="Source Sans Pro" charset="0"/>
              </a:rPr>
              <a:t>Adjusting Entries for </a:t>
            </a:r>
            <a:r>
              <a:rPr lang="en-US" b="1" dirty="0">
                <a:solidFill>
                  <a:srgbClr val="196E78"/>
                </a:solidFill>
                <a:ea typeface="Source Sans Pro" charset="0"/>
              </a:rPr>
              <a:t>Deferrals</a:t>
            </a:r>
          </a:p>
        </p:txBody>
      </p:sp>
      <p:cxnSp>
        <p:nvCxnSpPr>
          <p:cNvPr id="12" name="Straight Connector 11"/>
          <p:cNvCxnSpPr/>
          <p:nvPr/>
        </p:nvCxnSpPr>
        <p:spPr>
          <a:xfrm flipV="1">
            <a:off x="2334320" y="649068"/>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350801"/>
            <a:ext cx="8578704" cy="4256550"/>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300"/>
              </a:spcBef>
            </a:pPr>
            <a:r>
              <a:rPr lang="en-US" sz="1800" b="0" dirty="0">
                <a:solidFill>
                  <a:schemeClr val="tx1"/>
                </a:solidFill>
                <a:latin typeface="Calibri (Body)"/>
              </a:rPr>
              <a:t>The ledger of </a:t>
            </a:r>
            <a:r>
              <a:rPr lang="en-US" sz="1800" b="0" dirty="0" smtClean="0">
                <a:solidFill>
                  <a:schemeClr val="tx1"/>
                </a:solidFill>
                <a:latin typeface="Calibri (Body)"/>
              </a:rPr>
              <a:t>Hammond Deliveries, </a:t>
            </a:r>
            <a:r>
              <a:rPr lang="en-US" sz="1800" b="0" dirty="0">
                <a:solidFill>
                  <a:schemeClr val="tx1"/>
                </a:solidFill>
                <a:latin typeface="Calibri (Body)"/>
              </a:rPr>
              <a:t>on March 31, </a:t>
            </a:r>
            <a:r>
              <a:rPr lang="en-US" sz="1800" b="0" dirty="0" smtClean="0">
                <a:solidFill>
                  <a:schemeClr val="tx1"/>
                </a:solidFill>
                <a:latin typeface="Calibri (Body)"/>
              </a:rPr>
              <a:t>2020, </a:t>
            </a:r>
            <a:r>
              <a:rPr lang="en-US" sz="1800" b="0" dirty="0">
                <a:solidFill>
                  <a:schemeClr val="tx1"/>
                </a:solidFill>
                <a:latin typeface="Calibri (Body)"/>
              </a:rPr>
              <a:t>includes these selected </a:t>
            </a:r>
            <a:r>
              <a:rPr lang="en-US" sz="1800" b="0" dirty="0" smtClean="0">
                <a:solidFill>
                  <a:schemeClr val="tx1"/>
                </a:solidFill>
                <a:latin typeface="Calibri (Body)"/>
              </a:rPr>
              <a:t>accounts before </a:t>
            </a:r>
            <a:r>
              <a:rPr lang="en-US" sz="1800" b="0" dirty="0">
                <a:solidFill>
                  <a:schemeClr val="tx1"/>
                </a:solidFill>
                <a:latin typeface="Calibri (Body)"/>
              </a:rPr>
              <a:t>adjusting entries are prepared.</a:t>
            </a:r>
          </a:p>
          <a:p>
            <a:pPr>
              <a:spcBef>
                <a:spcPts val="300"/>
              </a:spcBef>
              <a:tabLst>
                <a:tab pos="5545138" algn="ctr"/>
                <a:tab pos="6740525" algn="ctr"/>
              </a:tabLst>
            </a:pPr>
            <a:r>
              <a:rPr lang="en-US" sz="1900" b="0" dirty="0" smtClean="0">
                <a:solidFill>
                  <a:schemeClr val="tx1"/>
                </a:solidFill>
                <a:latin typeface="+mn-lt"/>
              </a:rPr>
              <a:t>	Debit 	Credit</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Prepaid Insurance </a:t>
            </a:r>
            <a:r>
              <a:rPr lang="en-US" sz="1900" b="0" dirty="0" smtClean="0">
                <a:solidFill>
                  <a:schemeClr val="tx1"/>
                </a:solidFill>
                <a:latin typeface="+mn-lt"/>
              </a:rPr>
              <a:t>	€ </a:t>
            </a:r>
            <a:r>
              <a:rPr lang="en-US" sz="1900" b="0" dirty="0">
                <a:solidFill>
                  <a:schemeClr val="tx1"/>
                </a:solidFill>
                <a:latin typeface="+mn-lt"/>
              </a:rPr>
              <a:t>3,600</a:t>
            </a:r>
          </a:p>
          <a:p>
            <a:pPr indent="457200">
              <a:spcBef>
                <a:spcPts val="300"/>
              </a:spcBef>
              <a:tabLst>
                <a:tab pos="2057400" algn="l"/>
                <a:tab pos="5943600" algn="r"/>
                <a:tab pos="7094538" algn="r"/>
              </a:tabLst>
            </a:pPr>
            <a:r>
              <a:rPr lang="en-US" sz="1900" b="0" dirty="0">
                <a:solidFill>
                  <a:schemeClr val="tx1"/>
                </a:solidFill>
                <a:latin typeface="+mn-lt"/>
              </a:rPr>
              <a:t>Supplies </a:t>
            </a:r>
            <a:r>
              <a:rPr lang="en-US" sz="1900" b="0" dirty="0" smtClean="0">
                <a:solidFill>
                  <a:schemeClr val="tx1"/>
                </a:solidFill>
                <a:latin typeface="+mn-lt"/>
              </a:rPr>
              <a:t>		2,800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Equipment </a:t>
            </a:r>
            <a:r>
              <a:rPr lang="en-US" sz="1900" b="0" dirty="0" smtClean="0">
                <a:solidFill>
                  <a:schemeClr val="tx1"/>
                </a:solidFill>
                <a:latin typeface="+mn-lt"/>
              </a:rPr>
              <a:t>		25,000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Accumulated Depreciation—Equipment </a:t>
            </a:r>
            <a:r>
              <a:rPr lang="en-US" sz="1900" b="0" dirty="0" smtClean="0">
                <a:solidFill>
                  <a:schemeClr val="tx1"/>
                </a:solidFill>
                <a:latin typeface="+mn-lt"/>
              </a:rPr>
              <a:t>		€5,000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Unearned Service Revenue </a:t>
            </a:r>
            <a:r>
              <a:rPr lang="en-US" sz="1900" b="0" dirty="0" smtClean="0">
                <a:solidFill>
                  <a:schemeClr val="tx1"/>
                </a:solidFill>
                <a:latin typeface="+mn-lt"/>
              </a:rPr>
              <a:t>		9,200</a:t>
            </a:r>
            <a:endParaRPr lang="en-US" sz="1900" b="0" dirty="0">
              <a:solidFill>
                <a:schemeClr val="tx1"/>
              </a:solidFill>
              <a:latin typeface="+mn-lt"/>
            </a:endParaRPr>
          </a:p>
          <a:p>
            <a:pPr>
              <a:spcBef>
                <a:spcPts val="600"/>
              </a:spcBef>
            </a:pPr>
            <a:r>
              <a:rPr lang="en-US" sz="1900" b="0" dirty="0" smtClean="0">
                <a:solidFill>
                  <a:schemeClr val="tx1"/>
                </a:solidFill>
                <a:latin typeface="+mn-lt"/>
              </a:rPr>
              <a:t>Prepare </a:t>
            </a:r>
            <a:r>
              <a:rPr lang="en-US" sz="1900" b="0" dirty="0">
                <a:solidFill>
                  <a:schemeClr val="tx1"/>
                </a:solidFill>
                <a:latin typeface="+mn-lt"/>
              </a:rPr>
              <a:t>the adjusting entries for the month of March</a:t>
            </a:r>
            <a:r>
              <a:rPr lang="en-US" sz="1900" b="0" dirty="0" smtClean="0">
                <a:solidFill>
                  <a:schemeClr val="tx1"/>
                </a:solidFill>
                <a:latin typeface="+mn-lt"/>
              </a:rPr>
              <a:t>.</a:t>
            </a:r>
          </a:p>
          <a:p>
            <a:pPr marL="346075" indent="-346075">
              <a:spcBef>
                <a:spcPts val="600"/>
              </a:spcBef>
              <a:buFont typeface="+mj-lt"/>
              <a:buAutoNum type="arabicPeriod" startAt="2"/>
            </a:pPr>
            <a:r>
              <a:rPr lang="en-US" altLang="en-US" sz="1900" b="0" dirty="0" smtClean="0">
                <a:solidFill>
                  <a:schemeClr val="tx1"/>
                </a:solidFill>
                <a:latin typeface="+mn-lt"/>
              </a:rPr>
              <a:t>Supplies on hand total € 800.</a:t>
            </a:r>
            <a:endParaRPr lang="en-US" altLang="en-US" sz="1900" b="0" dirty="0">
              <a:solidFill>
                <a:schemeClr val="tx1"/>
              </a:solidFill>
              <a:latin typeface="+mn-lt"/>
            </a:endParaRPr>
          </a:p>
          <a:p>
            <a:pPr marL="914400" indent="-457200">
              <a:lnSpc>
                <a:spcPct val="120000"/>
              </a:lnSpc>
              <a:spcBef>
                <a:spcPts val="600"/>
              </a:spcBef>
              <a:tabLst>
                <a:tab pos="5310188" algn="r"/>
                <a:tab pos="6518275" algn="r"/>
              </a:tabLst>
            </a:pPr>
            <a:r>
              <a:rPr lang="en-US" sz="1900" b="0" dirty="0" smtClean="0">
                <a:solidFill>
                  <a:schemeClr val="tx1"/>
                </a:solidFill>
                <a:latin typeface="+mn-lt"/>
              </a:rPr>
              <a:t>Supplies Expense </a:t>
            </a:r>
            <a:r>
              <a:rPr lang="en-US" sz="1900" b="0" dirty="0">
                <a:solidFill>
                  <a:schemeClr val="tx1"/>
                </a:solidFill>
                <a:latin typeface="+mn-lt"/>
              </a:rPr>
              <a:t>	</a:t>
            </a:r>
            <a:r>
              <a:rPr lang="en-US" sz="1900" b="0" dirty="0" smtClean="0">
                <a:solidFill>
                  <a:schemeClr val="tx1"/>
                </a:solidFill>
                <a:latin typeface="+mn-lt"/>
              </a:rPr>
              <a:t>2,000</a:t>
            </a:r>
            <a:endParaRPr lang="en-US" sz="1900" b="0" dirty="0">
              <a:solidFill>
                <a:schemeClr val="tx1"/>
              </a:solidFill>
              <a:latin typeface="+mn-lt"/>
            </a:endParaRPr>
          </a:p>
          <a:p>
            <a:pPr marL="914400" indent="-457200">
              <a:spcBef>
                <a:spcPts val="600"/>
              </a:spcBef>
              <a:tabLst>
                <a:tab pos="5146675" algn="r"/>
                <a:tab pos="6459538" algn="r"/>
              </a:tabLst>
            </a:pPr>
            <a:r>
              <a:rPr lang="en-US" sz="1900" b="0" dirty="0">
                <a:solidFill>
                  <a:schemeClr val="tx1"/>
                </a:solidFill>
                <a:latin typeface="+mn-lt"/>
              </a:rPr>
              <a:t>	</a:t>
            </a:r>
            <a:r>
              <a:rPr lang="en-US" sz="1900" b="0" dirty="0" smtClean="0">
                <a:solidFill>
                  <a:schemeClr val="tx1"/>
                </a:solidFill>
                <a:latin typeface="+mn-lt"/>
              </a:rPr>
              <a:t>Supplies </a:t>
            </a:r>
            <a:r>
              <a:rPr lang="en-US" sz="1900" b="0" dirty="0">
                <a:solidFill>
                  <a:schemeClr val="tx1"/>
                </a:solidFill>
                <a:latin typeface="+mn-lt"/>
              </a:rPr>
              <a:t>		</a:t>
            </a:r>
            <a:r>
              <a:rPr lang="en-US" sz="1900" b="0" dirty="0" smtClean="0">
                <a:solidFill>
                  <a:schemeClr val="tx1"/>
                </a:solidFill>
                <a:latin typeface="+mn-lt"/>
              </a:rPr>
              <a:t>2,000</a:t>
            </a:r>
            <a:endParaRPr lang="en-US" sz="1900" b="0" dirty="0">
              <a:solidFill>
                <a:schemeClr val="tx1"/>
              </a:solidFill>
              <a:latin typeface="+mn-lt"/>
            </a:endParaRPr>
          </a:p>
        </p:txBody>
      </p:sp>
      <p:cxnSp>
        <p:nvCxnSpPr>
          <p:cNvPr id="11" name="Straight Connector 10"/>
          <p:cNvCxnSpPr/>
          <p:nvPr/>
        </p:nvCxnSpPr>
        <p:spPr bwMode="auto">
          <a:xfrm>
            <a:off x="550234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3" name="Straight Connector 12"/>
          <p:cNvCxnSpPr/>
          <p:nvPr/>
        </p:nvCxnSpPr>
        <p:spPr bwMode="auto">
          <a:xfrm>
            <a:off x="667963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4" name="Straight Connector 13"/>
          <p:cNvCxnSpPr/>
          <p:nvPr/>
        </p:nvCxnSpPr>
        <p:spPr>
          <a:xfrm>
            <a:off x="5029200" y="4800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77213" y="4800600"/>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0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wipe(left)">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0" end="10"/>
                                            </p:txEl>
                                          </p:spTgt>
                                        </p:tgtEl>
                                        <p:attrNameLst>
                                          <p:attrName>style.visibility</p:attrName>
                                        </p:attrNameLst>
                                      </p:cBhvr>
                                      <p:to>
                                        <p:strVal val="visible"/>
                                      </p:to>
                                    </p:set>
                                    <p:animEffect transition="in" filter="wipe(left)">
                                      <p:cBhvr>
                                        <p:cTn id="1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3"/>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2"/>
          <p:cNvSpPr>
            <a:spLocks noGrp="1"/>
          </p:cNvSpPr>
          <p:nvPr>
            <p:ph type="title"/>
          </p:nvPr>
        </p:nvSpPr>
        <p:spPr>
          <a:xfrm>
            <a:off x="304800" y="649069"/>
            <a:ext cx="8839200" cy="646331"/>
          </a:xfrm>
        </p:spPr>
        <p:txBody>
          <a:bodyPr wrap="square">
            <a:spAutoFit/>
          </a:bodyPr>
          <a:lstStyle/>
          <a:p>
            <a:r>
              <a:rPr lang="en-US" b="1" dirty="0">
                <a:ea typeface="Source Sans Pro" charset="0"/>
              </a:rPr>
              <a:t>DO IT! </a:t>
            </a:r>
            <a:r>
              <a:rPr lang="en-US" b="1" dirty="0" smtClean="0">
                <a:ea typeface="Source Sans Pro" charset="0"/>
              </a:rPr>
              <a:t>2    </a:t>
            </a:r>
            <a:r>
              <a:rPr lang="en-US" b="1" dirty="0" smtClean="0">
                <a:solidFill>
                  <a:srgbClr val="196E78"/>
                </a:solidFill>
                <a:ea typeface="Source Sans Pro" charset="0"/>
              </a:rPr>
              <a:t>Adjusting </a:t>
            </a:r>
            <a:r>
              <a:rPr lang="en-US" b="1" dirty="0">
                <a:solidFill>
                  <a:srgbClr val="196E78"/>
                </a:solidFill>
                <a:ea typeface="Source Sans Pro" charset="0"/>
              </a:rPr>
              <a:t>Entries </a:t>
            </a:r>
            <a:r>
              <a:rPr lang="en-US" b="1" dirty="0" smtClean="0">
                <a:solidFill>
                  <a:srgbClr val="196E78"/>
                </a:solidFill>
                <a:ea typeface="Source Sans Pro" charset="0"/>
              </a:rPr>
              <a:t>for Deferrals</a:t>
            </a:r>
            <a:endParaRPr lang="en-US" b="1" dirty="0">
              <a:solidFill>
                <a:srgbClr val="196E78"/>
              </a:solidFill>
              <a:ea typeface="Source Sans Pro" charset="0"/>
            </a:endParaRPr>
          </a:p>
        </p:txBody>
      </p:sp>
      <p:cxnSp>
        <p:nvCxnSpPr>
          <p:cNvPr id="12" name="Straight Connector 11"/>
          <p:cNvCxnSpPr/>
          <p:nvPr/>
        </p:nvCxnSpPr>
        <p:spPr>
          <a:xfrm flipV="1">
            <a:off x="2334320" y="649068"/>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350801"/>
            <a:ext cx="8578704" cy="4256550"/>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300"/>
              </a:spcBef>
            </a:pPr>
            <a:r>
              <a:rPr lang="en-US" sz="1800" b="0" dirty="0">
                <a:solidFill>
                  <a:schemeClr val="tx1"/>
                </a:solidFill>
                <a:latin typeface="Calibri (Body)"/>
              </a:rPr>
              <a:t>The ledger of Hammond Deliveries</a:t>
            </a:r>
            <a:r>
              <a:rPr lang="en-US" sz="1800" b="0" dirty="0" smtClean="0">
                <a:solidFill>
                  <a:schemeClr val="tx1"/>
                </a:solidFill>
                <a:latin typeface="Calibri (Body)"/>
              </a:rPr>
              <a:t>, </a:t>
            </a:r>
            <a:r>
              <a:rPr lang="en-US" sz="1800" b="0" dirty="0">
                <a:solidFill>
                  <a:schemeClr val="tx1"/>
                </a:solidFill>
                <a:latin typeface="Calibri (Body)"/>
              </a:rPr>
              <a:t>on March 31, </a:t>
            </a:r>
            <a:r>
              <a:rPr lang="en-US" sz="1800" b="0" dirty="0" smtClean="0">
                <a:solidFill>
                  <a:schemeClr val="tx1"/>
                </a:solidFill>
                <a:latin typeface="Calibri (Body)"/>
              </a:rPr>
              <a:t>2020, </a:t>
            </a:r>
            <a:r>
              <a:rPr lang="en-US" sz="1800" b="0" dirty="0">
                <a:solidFill>
                  <a:schemeClr val="tx1"/>
                </a:solidFill>
                <a:latin typeface="Calibri (Body)"/>
              </a:rPr>
              <a:t>includes these selected </a:t>
            </a:r>
            <a:r>
              <a:rPr lang="en-US" sz="1800" b="0" dirty="0" smtClean="0">
                <a:solidFill>
                  <a:schemeClr val="tx1"/>
                </a:solidFill>
                <a:latin typeface="Calibri (Body)"/>
              </a:rPr>
              <a:t>accounts before </a:t>
            </a:r>
            <a:r>
              <a:rPr lang="en-US" sz="1800" b="0" dirty="0">
                <a:solidFill>
                  <a:schemeClr val="tx1"/>
                </a:solidFill>
                <a:latin typeface="Calibri (Body)"/>
              </a:rPr>
              <a:t>adjusting entries are prepared.</a:t>
            </a:r>
          </a:p>
          <a:p>
            <a:pPr>
              <a:spcBef>
                <a:spcPts val="300"/>
              </a:spcBef>
              <a:tabLst>
                <a:tab pos="5545138" algn="ctr"/>
                <a:tab pos="6740525" algn="ctr"/>
              </a:tabLst>
            </a:pPr>
            <a:r>
              <a:rPr lang="en-US" sz="1900" b="0" dirty="0" smtClean="0">
                <a:solidFill>
                  <a:schemeClr val="tx1"/>
                </a:solidFill>
                <a:latin typeface="+mn-lt"/>
              </a:rPr>
              <a:t>	Debit 	Credit</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Prepaid Insurance </a:t>
            </a:r>
            <a:r>
              <a:rPr lang="en-US" sz="1900" b="0" dirty="0" smtClean="0">
                <a:solidFill>
                  <a:schemeClr val="tx1"/>
                </a:solidFill>
                <a:latin typeface="+mn-lt"/>
              </a:rPr>
              <a:t>	€ </a:t>
            </a:r>
            <a:r>
              <a:rPr lang="en-US" sz="1900" b="0" dirty="0">
                <a:solidFill>
                  <a:schemeClr val="tx1"/>
                </a:solidFill>
                <a:latin typeface="+mn-lt"/>
              </a:rPr>
              <a:t>3,600</a:t>
            </a:r>
          </a:p>
          <a:p>
            <a:pPr indent="457200">
              <a:spcBef>
                <a:spcPts val="300"/>
              </a:spcBef>
              <a:tabLst>
                <a:tab pos="2057400" algn="l"/>
                <a:tab pos="5943600" algn="r"/>
                <a:tab pos="7094538" algn="r"/>
              </a:tabLst>
            </a:pPr>
            <a:r>
              <a:rPr lang="en-US" sz="1900" b="0" dirty="0">
                <a:solidFill>
                  <a:schemeClr val="tx1"/>
                </a:solidFill>
                <a:latin typeface="+mn-lt"/>
              </a:rPr>
              <a:t>Supplies </a:t>
            </a:r>
            <a:r>
              <a:rPr lang="en-US" sz="1900" b="0" dirty="0" smtClean="0">
                <a:solidFill>
                  <a:schemeClr val="tx1"/>
                </a:solidFill>
                <a:latin typeface="+mn-lt"/>
              </a:rPr>
              <a:t>		2,800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Equipment </a:t>
            </a:r>
            <a:r>
              <a:rPr lang="en-US" sz="1900" b="0" dirty="0" smtClean="0">
                <a:solidFill>
                  <a:schemeClr val="tx1"/>
                </a:solidFill>
                <a:latin typeface="+mn-lt"/>
              </a:rPr>
              <a:t>		25,000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Accumulated Depreciation—Equipment </a:t>
            </a:r>
            <a:r>
              <a:rPr lang="en-US" sz="1900" b="0" dirty="0" smtClean="0">
                <a:solidFill>
                  <a:schemeClr val="tx1"/>
                </a:solidFill>
                <a:latin typeface="+mn-lt"/>
              </a:rPr>
              <a:t>		€5,000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Unearned Service Revenue </a:t>
            </a:r>
            <a:r>
              <a:rPr lang="en-US" sz="1900" b="0" dirty="0" smtClean="0">
                <a:solidFill>
                  <a:schemeClr val="tx1"/>
                </a:solidFill>
                <a:latin typeface="+mn-lt"/>
              </a:rPr>
              <a:t>		9,200</a:t>
            </a:r>
            <a:endParaRPr lang="en-US" sz="1900" b="0" dirty="0">
              <a:solidFill>
                <a:schemeClr val="tx1"/>
              </a:solidFill>
              <a:latin typeface="+mn-lt"/>
            </a:endParaRPr>
          </a:p>
          <a:p>
            <a:pPr>
              <a:spcBef>
                <a:spcPts val="600"/>
              </a:spcBef>
            </a:pPr>
            <a:r>
              <a:rPr lang="en-US" sz="1900" b="0" dirty="0" smtClean="0">
                <a:solidFill>
                  <a:schemeClr val="tx1"/>
                </a:solidFill>
                <a:latin typeface="+mn-lt"/>
              </a:rPr>
              <a:t>Prepare </a:t>
            </a:r>
            <a:r>
              <a:rPr lang="en-US" sz="1900" b="0" dirty="0">
                <a:solidFill>
                  <a:schemeClr val="tx1"/>
                </a:solidFill>
                <a:latin typeface="+mn-lt"/>
              </a:rPr>
              <a:t>the adjusting entries for the month of March</a:t>
            </a:r>
            <a:r>
              <a:rPr lang="en-US" sz="1900" b="0" dirty="0" smtClean="0">
                <a:solidFill>
                  <a:schemeClr val="tx1"/>
                </a:solidFill>
                <a:latin typeface="+mn-lt"/>
              </a:rPr>
              <a:t>.</a:t>
            </a:r>
          </a:p>
          <a:p>
            <a:pPr marL="346075" indent="-346075">
              <a:spcBef>
                <a:spcPts val="600"/>
              </a:spcBef>
              <a:buFont typeface="+mj-lt"/>
              <a:buAutoNum type="arabicPeriod" startAt="3"/>
            </a:pPr>
            <a:r>
              <a:rPr lang="en-US" altLang="en-US" sz="1900" b="0" dirty="0" smtClean="0">
                <a:solidFill>
                  <a:schemeClr val="tx1"/>
                </a:solidFill>
                <a:latin typeface="+mn-lt"/>
              </a:rPr>
              <a:t>The equipment depreciates €200 a month. </a:t>
            </a:r>
            <a:endParaRPr lang="en-US" altLang="en-US" sz="1900" b="0" dirty="0">
              <a:solidFill>
                <a:schemeClr val="tx1"/>
              </a:solidFill>
              <a:latin typeface="+mn-lt"/>
            </a:endParaRPr>
          </a:p>
          <a:p>
            <a:pPr marL="914400" indent="-457200">
              <a:lnSpc>
                <a:spcPct val="120000"/>
              </a:lnSpc>
              <a:spcBef>
                <a:spcPts val="600"/>
              </a:spcBef>
              <a:tabLst>
                <a:tab pos="5943600" algn="r"/>
                <a:tab pos="7204075" algn="r"/>
              </a:tabLst>
            </a:pPr>
            <a:r>
              <a:rPr lang="en-US" sz="1900" b="0" dirty="0" smtClean="0">
                <a:solidFill>
                  <a:schemeClr val="tx1"/>
                </a:solidFill>
                <a:latin typeface="+mn-lt"/>
              </a:rPr>
              <a:t>Depreciation Expense </a:t>
            </a:r>
            <a:r>
              <a:rPr lang="en-US" sz="1900" b="0" dirty="0">
                <a:solidFill>
                  <a:schemeClr val="tx1"/>
                </a:solidFill>
                <a:latin typeface="+mn-lt"/>
              </a:rPr>
              <a:t>	</a:t>
            </a:r>
            <a:r>
              <a:rPr lang="en-US" sz="1900" b="0" dirty="0" smtClean="0">
                <a:solidFill>
                  <a:schemeClr val="tx1"/>
                </a:solidFill>
                <a:latin typeface="+mn-lt"/>
              </a:rPr>
              <a:t>200</a:t>
            </a:r>
            <a:endParaRPr lang="en-US" sz="1900" b="0" dirty="0">
              <a:solidFill>
                <a:schemeClr val="tx1"/>
              </a:solidFill>
              <a:latin typeface="+mn-lt"/>
            </a:endParaRPr>
          </a:p>
          <a:p>
            <a:pPr marL="914400" indent="-457200">
              <a:spcBef>
                <a:spcPts val="600"/>
              </a:spcBef>
              <a:tabLst>
                <a:tab pos="5943600" algn="r"/>
                <a:tab pos="7204075" algn="r"/>
              </a:tabLst>
            </a:pPr>
            <a:r>
              <a:rPr lang="en-US" sz="1900" b="0" dirty="0">
                <a:solidFill>
                  <a:schemeClr val="tx1"/>
                </a:solidFill>
                <a:latin typeface="+mn-lt"/>
              </a:rPr>
              <a:t>	</a:t>
            </a:r>
            <a:r>
              <a:rPr lang="en-US" sz="1900" b="0" dirty="0" smtClean="0">
                <a:solidFill>
                  <a:schemeClr val="tx1"/>
                </a:solidFill>
                <a:latin typeface="+mn-lt"/>
              </a:rPr>
              <a:t>Accumulated </a:t>
            </a:r>
            <a:r>
              <a:rPr lang="en-US" sz="1900" b="0" dirty="0">
                <a:solidFill>
                  <a:schemeClr val="tx1"/>
                </a:solidFill>
                <a:latin typeface="+mn-lt"/>
              </a:rPr>
              <a:t>Depreciation—Equipment 		</a:t>
            </a:r>
            <a:r>
              <a:rPr lang="en-US" sz="1900" b="0" dirty="0" smtClean="0">
                <a:solidFill>
                  <a:schemeClr val="tx1"/>
                </a:solidFill>
                <a:latin typeface="+mn-lt"/>
              </a:rPr>
              <a:t>200</a:t>
            </a:r>
            <a:endParaRPr lang="en-US" sz="1900" b="0" dirty="0">
              <a:solidFill>
                <a:schemeClr val="tx1"/>
              </a:solidFill>
              <a:latin typeface="+mn-lt"/>
            </a:endParaRPr>
          </a:p>
        </p:txBody>
      </p:sp>
      <p:cxnSp>
        <p:nvCxnSpPr>
          <p:cNvPr id="11" name="Straight Connector 10"/>
          <p:cNvCxnSpPr/>
          <p:nvPr/>
        </p:nvCxnSpPr>
        <p:spPr bwMode="auto">
          <a:xfrm>
            <a:off x="550234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3" name="Straight Connector 12"/>
          <p:cNvCxnSpPr/>
          <p:nvPr/>
        </p:nvCxnSpPr>
        <p:spPr bwMode="auto">
          <a:xfrm>
            <a:off x="667963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4" name="Straight Connector 13"/>
          <p:cNvCxnSpPr/>
          <p:nvPr/>
        </p:nvCxnSpPr>
        <p:spPr>
          <a:xfrm>
            <a:off x="5791200" y="4800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39213" y="4800600"/>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50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wipe(left)">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0" end="10"/>
                                            </p:txEl>
                                          </p:spTgt>
                                        </p:tgtEl>
                                        <p:attrNameLst>
                                          <p:attrName>style.visibility</p:attrName>
                                        </p:attrNameLst>
                                      </p:cBhvr>
                                      <p:to>
                                        <p:strVal val="visible"/>
                                      </p:to>
                                    </p:set>
                                    <p:animEffect transition="in" filter="wipe(left)">
                                      <p:cBhvr>
                                        <p:cTn id="1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2</a:t>
            </a:r>
            <a:endParaRPr lang="en-US" sz="1200" dirty="0">
              <a:solidFill>
                <a:schemeClr val="bg1">
                  <a:lumMod val="50000"/>
                </a:schemeClr>
              </a:solidFill>
            </a:endParaRPr>
          </a:p>
        </p:txBody>
      </p:sp>
      <p:sp>
        <p:nvSpPr>
          <p:cNvPr id="8" name="Title 2"/>
          <p:cNvSpPr>
            <a:spLocks noGrp="1"/>
          </p:cNvSpPr>
          <p:nvPr>
            <p:ph type="title"/>
          </p:nvPr>
        </p:nvSpPr>
        <p:spPr>
          <a:xfrm>
            <a:off x="304800" y="649069"/>
            <a:ext cx="8839200" cy="646331"/>
          </a:xfrm>
        </p:spPr>
        <p:txBody>
          <a:bodyPr wrap="square">
            <a:spAutoFit/>
          </a:bodyPr>
          <a:lstStyle/>
          <a:p>
            <a:r>
              <a:rPr lang="en-US" b="1" dirty="0">
                <a:ea typeface="Source Sans Pro" charset="0"/>
              </a:rPr>
              <a:t>DO IT! </a:t>
            </a:r>
            <a:r>
              <a:rPr lang="en-US" b="1" dirty="0" smtClean="0">
                <a:ea typeface="Source Sans Pro" charset="0"/>
              </a:rPr>
              <a:t>2    </a:t>
            </a:r>
            <a:r>
              <a:rPr lang="en-US" b="1" dirty="0" smtClean="0">
                <a:solidFill>
                  <a:srgbClr val="196E78"/>
                </a:solidFill>
                <a:ea typeface="Source Sans Pro" charset="0"/>
              </a:rPr>
              <a:t>Adjusting Entries for </a:t>
            </a:r>
            <a:r>
              <a:rPr lang="en-US" b="1" dirty="0">
                <a:solidFill>
                  <a:srgbClr val="196E78"/>
                </a:solidFill>
                <a:ea typeface="Source Sans Pro" charset="0"/>
              </a:rPr>
              <a:t>Deferrals</a:t>
            </a:r>
          </a:p>
        </p:txBody>
      </p:sp>
      <p:cxnSp>
        <p:nvCxnSpPr>
          <p:cNvPr id="12" name="Straight Connector 11"/>
          <p:cNvCxnSpPr/>
          <p:nvPr/>
        </p:nvCxnSpPr>
        <p:spPr>
          <a:xfrm flipV="1">
            <a:off x="2334320" y="649068"/>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350801"/>
            <a:ext cx="8578704" cy="4490460"/>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300"/>
              </a:spcBef>
            </a:pPr>
            <a:r>
              <a:rPr lang="en-US" sz="1800" b="0" dirty="0">
                <a:solidFill>
                  <a:schemeClr val="tx1"/>
                </a:solidFill>
                <a:latin typeface="Calibri (Body)"/>
              </a:rPr>
              <a:t>The ledger of Hammond Deliveries</a:t>
            </a:r>
            <a:r>
              <a:rPr lang="en-US" sz="1800" b="0" dirty="0" smtClean="0">
                <a:solidFill>
                  <a:schemeClr val="tx1"/>
                </a:solidFill>
                <a:latin typeface="Calibri (Body)"/>
              </a:rPr>
              <a:t>, </a:t>
            </a:r>
            <a:r>
              <a:rPr lang="en-US" sz="1800" b="0" dirty="0">
                <a:solidFill>
                  <a:schemeClr val="tx1"/>
                </a:solidFill>
                <a:latin typeface="Calibri (Body)"/>
              </a:rPr>
              <a:t>on March 31, </a:t>
            </a:r>
            <a:r>
              <a:rPr lang="en-US" sz="1800" b="0" dirty="0" smtClean="0">
                <a:solidFill>
                  <a:schemeClr val="tx1"/>
                </a:solidFill>
                <a:latin typeface="Calibri (Body)"/>
              </a:rPr>
              <a:t>2020, </a:t>
            </a:r>
            <a:r>
              <a:rPr lang="en-US" sz="1800" b="0" dirty="0">
                <a:solidFill>
                  <a:schemeClr val="tx1"/>
                </a:solidFill>
                <a:latin typeface="Calibri (Body)"/>
              </a:rPr>
              <a:t>includes these selected </a:t>
            </a:r>
            <a:r>
              <a:rPr lang="en-US" sz="1800" b="0" dirty="0" smtClean="0">
                <a:solidFill>
                  <a:schemeClr val="tx1"/>
                </a:solidFill>
                <a:latin typeface="Calibri (Body)"/>
              </a:rPr>
              <a:t>accounts before </a:t>
            </a:r>
            <a:r>
              <a:rPr lang="en-US" sz="1800" b="0" dirty="0">
                <a:solidFill>
                  <a:schemeClr val="tx1"/>
                </a:solidFill>
                <a:latin typeface="Calibri (Body)"/>
              </a:rPr>
              <a:t>adjusting entries are prepared.</a:t>
            </a:r>
          </a:p>
          <a:p>
            <a:pPr>
              <a:spcBef>
                <a:spcPts val="300"/>
              </a:spcBef>
              <a:tabLst>
                <a:tab pos="5545138" algn="ctr"/>
                <a:tab pos="6740525" algn="ctr"/>
              </a:tabLst>
            </a:pPr>
            <a:r>
              <a:rPr lang="en-US" sz="1900" b="0" dirty="0" smtClean="0">
                <a:solidFill>
                  <a:schemeClr val="tx1"/>
                </a:solidFill>
                <a:latin typeface="+mn-lt"/>
              </a:rPr>
              <a:t>	Debit 	Credit</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Prepaid Insurance </a:t>
            </a:r>
            <a:r>
              <a:rPr lang="en-US" sz="1900" b="0" dirty="0" smtClean="0">
                <a:solidFill>
                  <a:schemeClr val="tx1"/>
                </a:solidFill>
                <a:latin typeface="+mn-lt"/>
              </a:rPr>
              <a:t>	€ </a:t>
            </a:r>
            <a:r>
              <a:rPr lang="en-US" sz="1900" b="0" dirty="0">
                <a:solidFill>
                  <a:schemeClr val="tx1"/>
                </a:solidFill>
                <a:latin typeface="+mn-lt"/>
              </a:rPr>
              <a:t>3,600</a:t>
            </a:r>
          </a:p>
          <a:p>
            <a:pPr indent="457200">
              <a:spcBef>
                <a:spcPts val="300"/>
              </a:spcBef>
              <a:tabLst>
                <a:tab pos="2057400" algn="l"/>
                <a:tab pos="5943600" algn="r"/>
                <a:tab pos="7094538" algn="r"/>
              </a:tabLst>
            </a:pPr>
            <a:r>
              <a:rPr lang="en-US" sz="1900" b="0" dirty="0">
                <a:solidFill>
                  <a:schemeClr val="tx1"/>
                </a:solidFill>
                <a:latin typeface="+mn-lt"/>
              </a:rPr>
              <a:t>Supplies </a:t>
            </a:r>
            <a:r>
              <a:rPr lang="en-US" sz="1900" b="0" dirty="0" smtClean="0">
                <a:solidFill>
                  <a:schemeClr val="tx1"/>
                </a:solidFill>
                <a:latin typeface="+mn-lt"/>
              </a:rPr>
              <a:t>		2,800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Equipment </a:t>
            </a:r>
            <a:r>
              <a:rPr lang="en-US" sz="1900" b="0" dirty="0" smtClean="0">
                <a:solidFill>
                  <a:schemeClr val="tx1"/>
                </a:solidFill>
                <a:latin typeface="+mn-lt"/>
              </a:rPr>
              <a:t>		25,000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Accumulated Depreciation—Equipment </a:t>
            </a:r>
            <a:r>
              <a:rPr lang="en-US" sz="1900" b="0" dirty="0" smtClean="0">
                <a:solidFill>
                  <a:schemeClr val="tx1"/>
                </a:solidFill>
                <a:latin typeface="+mn-lt"/>
              </a:rPr>
              <a:t>		€5,000</a:t>
            </a:r>
            <a:endParaRPr lang="en-US" sz="1900" b="0" dirty="0">
              <a:solidFill>
                <a:schemeClr val="tx1"/>
              </a:solidFill>
              <a:latin typeface="+mn-lt"/>
            </a:endParaRPr>
          </a:p>
          <a:p>
            <a:pPr indent="457200">
              <a:spcBef>
                <a:spcPts val="300"/>
              </a:spcBef>
              <a:tabLst>
                <a:tab pos="2057400" algn="l"/>
                <a:tab pos="5943600" algn="r"/>
                <a:tab pos="7094538" algn="r"/>
              </a:tabLst>
            </a:pPr>
            <a:r>
              <a:rPr lang="en-US" sz="1900" b="0" dirty="0">
                <a:solidFill>
                  <a:schemeClr val="tx1"/>
                </a:solidFill>
                <a:latin typeface="+mn-lt"/>
              </a:rPr>
              <a:t>Unearned Service Revenue </a:t>
            </a:r>
            <a:r>
              <a:rPr lang="en-US" sz="1900" b="0" dirty="0" smtClean="0">
                <a:solidFill>
                  <a:schemeClr val="tx1"/>
                </a:solidFill>
                <a:latin typeface="+mn-lt"/>
              </a:rPr>
              <a:t>		9,200</a:t>
            </a:r>
            <a:endParaRPr lang="en-US" sz="1900" b="0" dirty="0">
              <a:solidFill>
                <a:schemeClr val="tx1"/>
              </a:solidFill>
              <a:latin typeface="+mn-lt"/>
            </a:endParaRPr>
          </a:p>
          <a:p>
            <a:pPr>
              <a:spcBef>
                <a:spcPts val="600"/>
              </a:spcBef>
            </a:pPr>
            <a:r>
              <a:rPr lang="en-US" sz="1900" b="0" dirty="0" smtClean="0">
                <a:solidFill>
                  <a:schemeClr val="tx1"/>
                </a:solidFill>
                <a:latin typeface="+mn-lt"/>
              </a:rPr>
              <a:t>Prepare </a:t>
            </a:r>
            <a:r>
              <a:rPr lang="en-US" sz="1900" b="0" dirty="0">
                <a:solidFill>
                  <a:schemeClr val="tx1"/>
                </a:solidFill>
                <a:latin typeface="+mn-lt"/>
              </a:rPr>
              <a:t>the adjusting entries for the month of March</a:t>
            </a:r>
            <a:r>
              <a:rPr lang="en-US" sz="1900" b="0" dirty="0" smtClean="0">
                <a:solidFill>
                  <a:schemeClr val="tx1"/>
                </a:solidFill>
                <a:latin typeface="+mn-lt"/>
              </a:rPr>
              <a:t>.</a:t>
            </a:r>
          </a:p>
          <a:p>
            <a:pPr marL="346075" indent="-346075">
              <a:spcBef>
                <a:spcPts val="600"/>
              </a:spcBef>
              <a:buFont typeface="+mj-lt"/>
              <a:buAutoNum type="arabicPeriod" startAt="4"/>
            </a:pPr>
            <a:r>
              <a:rPr lang="en-US" sz="1900" b="0" dirty="0" smtClean="0">
                <a:solidFill>
                  <a:schemeClr val="tx1"/>
                </a:solidFill>
                <a:latin typeface="+mn-lt"/>
              </a:rPr>
              <a:t>During </a:t>
            </a:r>
            <a:r>
              <a:rPr lang="en-US" sz="1900" b="0" dirty="0">
                <a:solidFill>
                  <a:schemeClr val="tx1"/>
                </a:solidFill>
                <a:latin typeface="+mn-lt"/>
              </a:rPr>
              <a:t>March, services were performed for </a:t>
            </a:r>
            <a:r>
              <a:rPr lang="en-US" sz="1900" b="0" dirty="0" smtClean="0">
                <a:solidFill>
                  <a:schemeClr val="tx1"/>
                </a:solidFill>
                <a:latin typeface="+mn-lt"/>
              </a:rPr>
              <a:t>€4,000 </a:t>
            </a:r>
            <a:r>
              <a:rPr lang="en-US" sz="1900" b="0" dirty="0">
                <a:solidFill>
                  <a:schemeClr val="tx1"/>
                </a:solidFill>
                <a:latin typeface="+mn-lt"/>
              </a:rPr>
              <a:t>of the unearned service revenue reported</a:t>
            </a:r>
            <a:r>
              <a:rPr lang="en-US" sz="1900" b="0" dirty="0" smtClean="0">
                <a:solidFill>
                  <a:schemeClr val="tx1"/>
                </a:solidFill>
                <a:latin typeface="+mn-lt"/>
              </a:rPr>
              <a:t>.</a:t>
            </a:r>
            <a:r>
              <a:rPr lang="en-US" altLang="en-US" sz="1900" b="0" dirty="0" smtClean="0">
                <a:solidFill>
                  <a:schemeClr val="tx1"/>
                </a:solidFill>
                <a:latin typeface="+mn-lt"/>
              </a:rPr>
              <a:t> </a:t>
            </a:r>
            <a:endParaRPr lang="en-US" altLang="en-US" sz="1900" b="0" dirty="0">
              <a:solidFill>
                <a:schemeClr val="tx1"/>
              </a:solidFill>
              <a:latin typeface="+mn-lt"/>
            </a:endParaRPr>
          </a:p>
          <a:p>
            <a:pPr marL="914400" indent="-457200">
              <a:lnSpc>
                <a:spcPct val="120000"/>
              </a:lnSpc>
              <a:spcBef>
                <a:spcPts val="600"/>
              </a:spcBef>
              <a:tabLst>
                <a:tab pos="5943600" algn="r"/>
                <a:tab pos="7204075" algn="r"/>
              </a:tabLst>
            </a:pPr>
            <a:r>
              <a:rPr lang="en-US" sz="1900" b="0" dirty="0" smtClean="0">
                <a:solidFill>
                  <a:schemeClr val="tx1"/>
                </a:solidFill>
                <a:latin typeface="+mn-lt"/>
              </a:rPr>
              <a:t>Unearned Service Revenue</a:t>
            </a:r>
            <a:r>
              <a:rPr lang="en-US" sz="1900" b="0" dirty="0">
                <a:solidFill>
                  <a:schemeClr val="tx1"/>
                </a:solidFill>
                <a:latin typeface="+mn-lt"/>
              </a:rPr>
              <a:t>	</a:t>
            </a:r>
            <a:r>
              <a:rPr lang="en-US" sz="1900" b="0" dirty="0" smtClean="0">
                <a:solidFill>
                  <a:schemeClr val="tx1"/>
                </a:solidFill>
                <a:latin typeface="+mn-lt"/>
              </a:rPr>
              <a:t>4,000</a:t>
            </a:r>
            <a:endParaRPr lang="en-US" sz="1900" b="0" dirty="0">
              <a:solidFill>
                <a:schemeClr val="tx1"/>
              </a:solidFill>
              <a:latin typeface="+mn-lt"/>
            </a:endParaRPr>
          </a:p>
          <a:p>
            <a:pPr marL="914400" indent="-457200">
              <a:spcBef>
                <a:spcPts val="600"/>
              </a:spcBef>
              <a:tabLst>
                <a:tab pos="5943600" algn="r"/>
                <a:tab pos="7204075" algn="r"/>
              </a:tabLst>
            </a:pPr>
            <a:r>
              <a:rPr lang="en-US" sz="1900" b="0" dirty="0">
                <a:solidFill>
                  <a:schemeClr val="tx1"/>
                </a:solidFill>
                <a:latin typeface="+mn-lt"/>
              </a:rPr>
              <a:t>	</a:t>
            </a:r>
            <a:r>
              <a:rPr lang="en-US" sz="1900" b="0" dirty="0" smtClean="0">
                <a:solidFill>
                  <a:schemeClr val="tx1"/>
                </a:solidFill>
                <a:latin typeface="+mn-lt"/>
              </a:rPr>
              <a:t>Service Revenue</a:t>
            </a:r>
            <a:r>
              <a:rPr lang="en-US" sz="1900" b="0" dirty="0">
                <a:solidFill>
                  <a:schemeClr val="tx1"/>
                </a:solidFill>
                <a:latin typeface="+mn-lt"/>
              </a:rPr>
              <a:t>		</a:t>
            </a:r>
            <a:r>
              <a:rPr lang="en-US" sz="1900" b="0" dirty="0" smtClean="0">
                <a:solidFill>
                  <a:schemeClr val="tx1"/>
                </a:solidFill>
                <a:latin typeface="+mn-lt"/>
              </a:rPr>
              <a:t>4,000</a:t>
            </a:r>
            <a:endParaRPr lang="en-US" sz="1900" b="0" dirty="0">
              <a:solidFill>
                <a:schemeClr val="tx1"/>
              </a:solidFill>
              <a:latin typeface="+mn-lt"/>
            </a:endParaRPr>
          </a:p>
        </p:txBody>
      </p:sp>
      <p:cxnSp>
        <p:nvCxnSpPr>
          <p:cNvPr id="11" name="Straight Connector 10"/>
          <p:cNvCxnSpPr/>
          <p:nvPr/>
        </p:nvCxnSpPr>
        <p:spPr bwMode="auto">
          <a:xfrm>
            <a:off x="550234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3" name="Straight Connector 12"/>
          <p:cNvCxnSpPr/>
          <p:nvPr/>
        </p:nvCxnSpPr>
        <p:spPr bwMode="auto">
          <a:xfrm>
            <a:off x="6679638" y="2312580"/>
            <a:ext cx="922020" cy="0"/>
          </a:xfrm>
          <a:prstGeom prst="line">
            <a:avLst/>
          </a:prstGeom>
          <a:solidFill>
            <a:schemeClr val="accent1"/>
          </a:solidFill>
          <a:ln w="19050" cap="sq" cmpd="sng" algn="ctr">
            <a:solidFill>
              <a:schemeClr val="tx1"/>
            </a:solidFill>
            <a:prstDash val="solid"/>
            <a:round/>
            <a:headEnd type="none" w="sm" len="sm"/>
            <a:tailEnd type="none" w="sm" len="sm"/>
          </a:ln>
          <a:effectLst/>
        </p:spPr>
      </p:cxnSp>
      <p:cxnSp>
        <p:nvCxnSpPr>
          <p:cNvPr id="14" name="Straight Connector 13"/>
          <p:cNvCxnSpPr/>
          <p:nvPr/>
        </p:nvCxnSpPr>
        <p:spPr>
          <a:xfrm>
            <a:off x="5757587" y="50292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05600" y="5029200"/>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0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wipe(left)">
                                      <p:cBhvr>
                                        <p:cTn id="7" dur="500"/>
                                        <p:tgtEl>
                                          <p:spTgt spid="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0" end="10"/>
                                            </p:txEl>
                                          </p:spTgt>
                                        </p:tgtEl>
                                        <p:attrNameLst>
                                          <p:attrName>style.visibility</p:attrName>
                                        </p:attrNameLst>
                                      </p:cBhvr>
                                      <p:to>
                                        <p:strVal val="visible"/>
                                      </p:to>
                                    </p:set>
                                    <p:animEffect transition="in" filter="wipe(left)">
                                      <p:cBhvr>
                                        <p:cTn id="12"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3"/>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b="1" dirty="0" smtClean="0"/>
              <a:t>Accruals</a:t>
            </a:r>
            <a:r>
              <a:rPr lang="en-US" altLang="en-US" sz="2800" dirty="0" smtClean="0"/>
              <a:t> </a:t>
            </a:r>
            <a:r>
              <a:rPr lang="en-US" altLang="en-US" sz="2800" dirty="0"/>
              <a:t>are made to record, </a:t>
            </a:r>
          </a:p>
          <a:p>
            <a:pPr marL="574675" lvl="2" indent="-346075">
              <a:lnSpc>
                <a:spcPct val="100000"/>
              </a:lnSpc>
              <a:spcBef>
                <a:spcPts val="600"/>
              </a:spcBef>
              <a:buClr>
                <a:srgbClr val="990000"/>
              </a:buClr>
              <a:buSzPct val="100000"/>
            </a:pPr>
            <a:r>
              <a:rPr lang="en-US" altLang="en-US" sz="2800" b="1" dirty="0"/>
              <a:t>Revenues</a:t>
            </a:r>
            <a:r>
              <a:rPr lang="en-US" altLang="en-US" sz="2800" dirty="0"/>
              <a:t> </a:t>
            </a:r>
            <a:r>
              <a:rPr lang="en-US" sz="2800" dirty="0"/>
              <a:t>for services performed but not yet recorded at the statement date</a:t>
            </a:r>
          </a:p>
          <a:p>
            <a:pPr marL="574675" lvl="2" indent="-346075">
              <a:lnSpc>
                <a:spcPct val="100000"/>
              </a:lnSpc>
              <a:spcBef>
                <a:spcPts val="600"/>
              </a:spcBef>
              <a:buClr>
                <a:srgbClr val="990000"/>
              </a:buClr>
              <a:buSzPct val="100000"/>
            </a:pPr>
            <a:r>
              <a:rPr lang="en-US" sz="2800" b="1" dirty="0"/>
              <a:t>Expenses</a:t>
            </a:r>
            <a:r>
              <a:rPr lang="en-US" sz="2800" dirty="0"/>
              <a:t> incurred but not yet paid or recorded at the statement date</a:t>
            </a:r>
            <a:endParaRPr lang="en-US" altLang="en-US" sz="2800" dirty="0"/>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Adjusting Entries for Accruals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9" name="Chevron 8"/>
          <p:cNvSpPr/>
          <p:nvPr/>
        </p:nvSpPr>
        <p:spPr bwMode="auto">
          <a:xfrm>
            <a:off x="2013096" y="4115226"/>
            <a:ext cx="2078182"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Journalize</a:t>
            </a:r>
          </a:p>
        </p:txBody>
      </p:sp>
      <p:sp>
        <p:nvSpPr>
          <p:cNvPr id="11" name="Chevron 10"/>
          <p:cNvSpPr/>
          <p:nvPr/>
        </p:nvSpPr>
        <p:spPr bwMode="auto">
          <a:xfrm>
            <a:off x="381000" y="4115226"/>
            <a:ext cx="1983719"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Analyze</a:t>
            </a:r>
          </a:p>
        </p:txBody>
      </p:sp>
      <p:sp>
        <p:nvSpPr>
          <p:cNvPr id="12" name="Chevron 11"/>
          <p:cNvSpPr/>
          <p:nvPr/>
        </p:nvSpPr>
        <p:spPr bwMode="auto">
          <a:xfrm>
            <a:off x="3733800" y="4119647"/>
            <a:ext cx="156136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a:t>
            </a:r>
          </a:p>
        </p:txBody>
      </p:sp>
      <p:sp>
        <p:nvSpPr>
          <p:cNvPr id="13" name="Chevron 12"/>
          <p:cNvSpPr/>
          <p:nvPr/>
        </p:nvSpPr>
        <p:spPr bwMode="auto">
          <a:xfrm>
            <a:off x="4950024" y="4116781"/>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Trial Balance</a:t>
            </a:r>
          </a:p>
        </p:txBody>
      </p:sp>
      <p:sp>
        <p:nvSpPr>
          <p:cNvPr id="14" name="Chevron 13"/>
          <p:cNvSpPr/>
          <p:nvPr/>
        </p:nvSpPr>
        <p:spPr bwMode="auto">
          <a:xfrm>
            <a:off x="6394160" y="4024206"/>
            <a:ext cx="2384788" cy="1066800"/>
          </a:xfrm>
          <a:prstGeom prst="chevron">
            <a:avLst/>
          </a:prstGeom>
          <a:solidFill>
            <a:srgbClr val="0070C0"/>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a:solidFill>
                <a:schemeClr val="bg1"/>
              </a:solidFill>
              <a:effectLst>
                <a:outerShdw blurRad="38100" dist="38100" dir="2700000" algn="tl">
                  <a:srgbClr val="000000">
                    <a:alpha val="43137"/>
                  </a:srgbClr>
                </a:outerShdw>
              </a:effectLst>
            </a:endParaRPr>
          </a:p>
        </p:txBody>
      </p:sp>
      <p:sp>
        <p:nvSpPr>
          <p:cNvPr id="15" name="Chevron 14"/>
          <p:cNvSpPr/>
          <p:nvPr/>
        </p:nvSpPr>
        <p:spPr bwMode="auto">
          <a:xfrm>
            <a:off x="838200" y="5270178"/>
            <a:ext cx="1983719"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800" b="1" i="0" u="none" strike="noStrike" cap="none" normalizeH="0" baseline="0" dirty="0" smtClean="0">
                <a:ln>
                  <a:noFill/>
                </a:ln>
              </a:rPr>
              <a:t>Adjusted Trial</a:t>
            </a:r>
            <a:r>
              <a:rPr kumimoji="0" lang="en-US" sz="1800" b="1" i="0" u="none" strike="noStrike" cap="none" normalizeH="0" dirty="0" smtClean="0">
                <a:ln>
                  <a:noFill/>
                </a:ln>
              </a:rPr>
              <a:t> Balance</a:t>
            </a:r>
            <a:endParaRPr kumimoji="0" lang="en-US" sz="1800" b="1" i="0" u="none" strike="noStrike" cap="none" normalizeH="0" baseline="0" dirty="0" smtClean="0">
              <a:ln>
                <a:noFill/>
              </a:ln>
            </a:endParaRPr>
          </a:p>
        </p:txBody>
      </p:sp>
      <p:sp>
        <p:nvSpPr>
          <p:cNvPr id="16" name="Chevron 15"/>
          <p:cNvSpPr/>
          <p:nvPr/>
        </p:nvSpPr>
        <p:spPr bwMode="auto">
          <a:xfrm>
            <a:off x="2479752" y="5274599"/>
            <a:ext cx="216844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Financial Statements</a:t>
            </a:r>
          </a:p>
        </p:txBody>
      </p:sp>
      <p:sp>
        <p:nvSpPr>
          <p:cNvPr id="17" name="Chevron 16"/>
          <p:cNvSpPr/>
          <p:nvPr/>
        </p:nvSpPr>
        <p:spPr bwMode="auto">
          <a:xfrm>
            <a:off x="4306848" y="5271733"/>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Closing Entries</a:t>
            </a:r>
          </a:p>
        </p:txBody>
      </p:sp>
      <p:sp>
        <p:nvSpPr>
          <p:cNvPr id="18" name="Chevron 17"/>
          <p:cNvSpPr/>
          <p:nvPr/>
        </p:nvSpPr>
        <p:spPr bwMode="auto">
          <a:xfrm>
            <a:off x="5856456" y="5271732"/>
            <a:ext cx="239704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Post-Closing</a:t>
            </a:r>
            <a:r>
              <a:rPr kumimoji="0" lang="en-US" sz="1800" b="1" i="0" u="none" strike="noStrike" cap="none" normalizeH="0" dirty="0" smtClean="0">
                <a:ln>
                  <a:noFill/>
                </a:ln>
              </a:rPr>
              <a:t> Trial Balance</a:t>
            </a:r>
            <a:endParaRPr kumimoji="0" lang="en-US" sz="1800" b="1" i="0" u="none" strike="noStrike" cap="none" normalizeH="0" baseline="0" dirty="0" smtClean="0">
              <a:ln>
                <a:noFill/>
              </a:ln>
            </a:endParaRPr>
          </a:p>
        </p:txBody>
      </p:sp>
      <p:sp>
        <p:nvSpPr>
          <p:cNvPr id="19" name="LOBL"/>
          <p:cNvSpPr>
            <a:spLocks noGrp="1"/>
          </p:cNvSpPr>
          <p:nvPr>
            <p:ph sz="quarter" idx="4294967295"/>
          </p:nvPr>
        </p:nvSpPr>
        <p:spPr>
          <a:xfrm>
            <a:off x="6495756" y="4038600"/>
            <a:ext cx="2286000" cy="1052406"/>
          </a:xfrm>
          <a:prstGeom prst="rect">
            <a:avLst/>
          </a:prstGeom>
        </p:spPr>
        <p:txBody>
          <a:bodyPr/>
          <a:lstStyle/>
          <a:p>
            <a:pPr marL="0" lvl="2" indent="0" algn="ctr">
              <a:lnSpc>
                <a:spcPts val="2400"/>
              </a:lnSpc>
              <a:spcBef>
                <a:spcPts val="0"/>
              </a:spcBef>
              <a:buClr>
                <a:srgbClr val="990000"/>
              </a:buClr>
              <a:buSzPct val="100000"/>
              <a:buNone/>
              <a:tabLst>
                <a:tab pos="442913" algn="l"/>
              </a:tabLst>
            </a:pPr>
            <a:r>
              <a:rPr lang="en-GB" altLang="en-US" sz="1500" b="1" dirty="0">
                <a:solidFill>
                  <a:schemeClr val="bg1"/>
                </a:solidFill>
              </a:rPr>
              <a:t>Journalize </a:t>
            </a:r>
            <a:r>
              <a:rPr lang="en-GB" altLang="en-US" sz="1500" b="1" dirty="0" smtClean="0">
                <a:solidFill>
                  <a:schemeClr val="bg1"/>
                </a:solidFill>
              </a:rPr>
              <a:t>and post adjusting entries: deferrals/accruals</a:t>
            </a:r>
            <a:endParaRPr lang="en-US" altLang="en-US" sz="1500" b="1" dirty="0">
              <a:solidFill>
                <a:schemeClr val="bg1"/>
              </a:solidFill>
            </a:endParaRPr>
          </a:p>
        </p:txBody>
      </p:sp>
    </p:spTree>
    <p:extLst>
      <p:ext uri="{BB962C8B-B14F-4D97-AF65-F5344CB8AC3E}">
        <p14:creationId xmlns:p14="http://schemas.microsoft.com/office/powerpoint/2010/main" val="25962016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39</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dirty="0" smtClean="0"/>
              <a:t>Revenues </a:t>
            </a:r>
            <a:r>
              <a:rPr lang="en-US" altLang="en-US" sz="2800" dirty="0"/>
              <a:t>for services performed but not yet received in cash or recorded</a:t>
            </a:r>
            <a:r>
              <a:rPr lang="en-US" altLang="en-US" sz="2800" dirty="0" smtClean="0"/>
              <a:t>.</a:t>
            </a:r>
            <a:endParaRPr lang="en-US" altLang="en-US" sz="2800" dirty="0"/>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9" name="Rectangle 6"/>
          <p:cNvSpPr>
            <a:spLocks noChangeArrowheads="1"/>
          </p:cNvSpPr>
          <p:nvPr/>
        </p:nvSpPr>
        <p:spPr bwMode="auto">
          <a:xfrm>
            <a:off x="762000" y="4192250"/>
            <a:ext cx="28956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a:solidFill>
                  <a:schemeClr val="tx1"/>
                </a:solidFill>
                <a:latin typeface="+mn-lt"/>
              </a:rPr>
              <a:t>R</a:t>
            </a:r>
            <a:r>
              <a:rPr lang="en-US" altLang="en-US" b="0" dirty="0" smtClean="0">
                <a:solidFill>
                  <a:schemeClr val="tx1"/>
                </a:solidFill>
                <a:latin typeface="+mn-lt"/>
              </a:rPr>
              <a:t>ent</a:t>
            </a:r>
            <a:endParaRPr lang="en-US" altLang="en-US" b="0" dirty="0">
              <a:solidFill>
                <a:schemeClr val="tx1"/>
              </a:solidFill>
              <a:latin typeface="+mn-lt"/>
            </a:endParaRPr>
          </a:p>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smtClean="0">
                <a:solidFill>
                  <a:schemeClr val="tx1"/>
                </a:solidFill>
                <a:latin typeface="+mn-lt"/>
              </a:rPr>
              <a:t>Interest</a:t>
            </a:r>
          </a:p>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smtClean="0">
                <a:solidFill>
                  <a:schemeClr val="tx1"/>
                </a:solidFill>
                <a:latin typeface="+mn-lt"/>
              </a:rPr>
              <a:t>Services</a:t>
            </a:r>
            <a:endParaRPr lang="en-US" altLang="en-US" b="0" dirty="0">
              <a:solidFill>
                <a:schemeClr val="tx1"/>
              </a:solidFill>
              <a:latin typeface="+mn-lt"/>
            </a:endParaRPr>
          </a:p>
        </p:txBody>
      </p:sp>
      <p:sp>
        <p:nvSpPr>
          <p:cNvPr id="20" name="Text Box 8"/>
          <p:cNvSpPr txBox="1">
            <a:spLocks noChangeArrowheads="1"/>
          </p:cNvSpPr>
          <p:nvPr/>
        </p:nvSpPr>
        <p:spPr bwMode="auto">
          <a:xfrm>
            <a:off x="694653" y="2755562"/>
            <a:ext cx="3276600"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wrap="square"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smtClean="0">
                <a:latin typeface="+mn-lt"/>
              </a:rPr>
              <a:t>Revenue Recorded</a:t>
            </a:r>
            <a:endParaRPr lang="en-US" altLang="en-US" sz="2800" b="1" dirty="0">
              <a:latin typeface="+mn-lt"/>
            </a:endParaRPr>
          </a:p>
        </p:txBody>
      </p:sp>
      <p:sp>
        <p:nvSpPr>
          <p:cNvPr id="21" name="Text Box 9"/>
          <p:cNvSpPr txBox="1">
            <a:spLocks noChangeArrowheads="1"/>
          </p:cNvSpPr>
          <p:nvPr/>
        </p:nvSpPr>
        <p:spPr bwMode="auto">
          <a:xfrm>
            <a:off x="5873994" y="2755562"/>
            <a:ext cx="2355606"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smtClean="0">
                <a:latin typeface="+mn-lt"/>
              </a:rPr>
              <a:t>Cash Receipt</a:t>
            </a:r>
            <a:endParaRPr lang="en-US" altLang="en-US" sz="2800" b="1" dirty="0">
              <a:latin typeface="+mn-lt"/>
            </a:endParaRPr>
          </a:p>
        </p:txBody>
      </p:sp>
      <p:sp>
        <p:nvSpPr>
          <p:cNvPr id="22" name="Text Box 10"/>
          <p:cNvSpPr txBox="1">
            <a:spLocks noChangeArrowheads="1"/>
          </p:cNvSpPr>
          <p:nvPr/>
        </p:nvSpPr>
        <p:spPr bwMode="auto">
          <a:xfrm>
            <a:off x="4038527" y="2755562"/>
            <a:ext cx="17633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dirty="0">
                <a:solidFill>
                  <a:schemeClr val="tx1"/>
                </a:solidFill>
                <a:latin typeface="+mn-lt"/>
                <a:cs typeface="Arial" charset="0"/>
              </a:rPr>
              <a:t>BEFORE</a:t>
            </a:r>
          </a:p>
        </p:txBody>
      </p:sp>
      <p:sp>
        <p:nvSpPr>
          <p:cNvPr id="24" name="Rectangle 13"/>
          <p:cNvSpPr>
            <a:spLocks noChangeArrowheads="1"/>
          </p:cNvSpPr>
          <p:nvPr/>
        </p:nvSpPr>
        <p:spPr bwMode="auto">
          <a:xfrm>
            <a:off x="381000" y="3669962"/>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dirty="0" smtClean="0">
                <a:solidFill>
                  <a:schemeClr val="tx1"/>
                </a:solidFill>
                <a:latin typeface="+mn-lt"/>
              </a:rPr>
              <a:t>Accrued revenues </a:t>
            </a:r>
            <a:r>
              <a:rPr lang="en-US" altLang="en-US" b="0" dirty="0" smtClean="0">
                <a:solidFill>
                  <a:schemeClr val="tx1"/>
                </a:solidFill>
                <a:latin typeface="+mn-lt"/>
              </a:rPr>
              <a:t>often </a:t>
            </a:r>
            <a:r>
              <a:rPr lang="en-US" altLang="en-US" b="0" dirty="0">
                <a:solidFill>
                  <a:schemeClr val="tx1"/>
                </a:solidFill>
                <a:latin typeface="+mn-lt"/>
              </a:rPr>
              <a:t>occur in regard to:</a:t>
            </a:r>
          </a:p>
        </p:txBody>
      </p:sp>
    </p:spTree>
    <p:extLst>
      <p:ext uri="{BB962C8B-B14F-4D97-AF65-F5344CB8AC3E}">
        <p14:creationId xmlns:p14="http://schemas.microsoft.com/office/powerpoint/2010/main" val="77679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mn-lt"/>
                <a:ea typeface="Source Sans Pro" charset="0"/>
                <a:cs typeface="Calibri" panose="020F0502020204030204" pitchFamily="34" charset="0"/>
              </a:rPr>
              <a:t>Accrual-Basis and </a:t>
            </a:r>
            <a:r>
              <a:rPr lang="en-US" altLang="en-US" sz="4000" b="1" dirty="0">
                <a:solidFill>
                  <a:schemeClr val="accent1"/>
                </a:solidFill>
                <a:latin typeface="+mn-lt"/>
                <a:ea typeface="Source Sans Pro" charset="0"/>
                <a:cs typeface="Calibri" panose="020F0502020204030204" pitchFamily="34" charset="0"/>
              </a:rPr>
              <a:t>Adjusting Entries</a:t>
            </a:r>
          </a:p>
        </p:txBody>
      </p:sp>
      <p:sp>
        <p:nvSpPr>
          <p:cNvPr id="6" name="Slide Number Placeholder "/>
          <p:cNvSpPr>
            <a:spLocks noGrp="1"/>
          </p:cNvSpPr>
          <p:nvPr>
            <p:ph type="sldNum" sz="quarter" idx="10"/>
          </p:nvPr>
        </p:nvSpPr>
        <p:spPr/>
        <p:txBody>
          <a:bodyPr/>
          <a:lstStyle/>
          <a:p>
            <a:fld id="{67B19427-F580-D146-B60E-4CADEE75497F}" type="slidenum">
              <a:rPr lang="en-US" smtClean="0">
                <a:latin typeface="+mn-lt"/>
              </a:rPr>
              <a:pPr/>
              <a:t>4</a:t>
            </a:fld>
            <a:endParaRPr lang="en-US" dirty="0">
              <a:latin typeface="+mn-lt"/>
            </a:endParaRPr>
          </a:p>
        </p:txBody>
      </p:sp>
      <p:sp>
        <p:nvSpPr>
          <p:cNvPr id="5" name="Footer Placeholder "/>
          <p:cNvSpPr>
            <a:spLocks noGrp="1"/>
          </p:cNvSpPr>
          <p:nvPr>
            <p:ph type="ftr" sz="quarter" idx="11"/>
          </p:nvPr>
        </p:nvSpPr>
        <p:spPr/>
        <p:txBody>
          <a:bodyPr/>
          <a:lstStyle/>
          <a:p>
            <a:r>
              <a:rPr lang="en-US" dirty="0" smtClean="0">
                <a:latin typeface="+mn-lt"/>
              </a:rPr>
              <a:t>Copyright ©2019 John </a:t>
            </a:r>
            <a:r>
              <a:rPr lang="en-US" dirty="0">
                <a:latin typeface="+mn-lt"/>
              </a:rPr>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ext Box 5"/>
          <p:cNvSpPr txBox="1">
            <a:spLocks noChangeArrowheads="1"/>
          </p:cNvSpPr>
          <p:nvPr/>
        </p:nvSpPr>
        <p:spPr bwMode="auto">
          <a:xfrm>
            <a:off x="914400" y="4114800"/>
            <a:ext cx="3733800"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ts val="600"/>
              </a:spcBef>
              <a:buClr>
                <a:srgbClr val="800000"/>
              </a:buClr>
              <a:buSzPct val="80000"/>
              <a:buFont typeface="Wingdings" pitchFamily="2" charset="2"/>
              <a:buNone/>
            </a:pPr>
            <a:r>
              <a:rPr lang="en-US" altLang="en-US" b="0" dirty="0">
                <a:solidFill>
                  <a:schemeClr val="tx1"/>
                </a:solidFill>
                <a:latin typeface="+mn-lt"/>
              </a:rPr>
              <a:t>Generally a </a:t>
            </a:r>
          </a:p>
          <a:p>
            <a:pPr marL="574675" lvl="1" indent="-346075">
              <a:spcBef>
                <a:spcPts val="600"/>
              </a:spcBef>
              <a:buClr>
                <a:srgbClr val="990000"/>
              </a:buClr>
              <a:buSzPct val="100000"/>
              <a:buFont typeface="Arial" panose="020B0604020202020204" pitchFamily="34" charset="0"/>
              <a:buChar char="•"/>
            </a:pPr>
            <a:r>
              <a:rPr lang="en-US" altLang="en-US" dirty="0">
                <a:solidFill>
                  <a:schemeClr val="tx1"/>
                </a:solidFill>
                <a:latin typeface="+mn-lt"/>
              </a:rPr>
              <a:t>month</a:t>
            </a:r>
            <a:r>
              <a:rPr lang="en-US" altLang="en-US" b="0" dirty="0">
                <a:solidFill>
                  <a:schemeClr val="tx1"/>
                </a:solidFill>
                <a:latin typeface="+mn-lt"/>
              </a:rPr>
              <a:t>, </a:t>
            </a:r>
          </a:p>
          <a:p>
            <a:pPr marL="574675" lvl="1" indent="-346075">
              <a:spcBef>
                <a:spcPts val="600"/>
              </a:spcBef>
              <a:buClr>
                <a:srgbClr val="990000"/>
              </a:buClr>
              <a:buSzPct val="100000"/>
              <a:buFont typeface="Arial" panose="020B0604020202020204" pitchFamily="34" charset="0"/>
              <a:buChar char="•"/>
            </a:pPr>
            <a:r>
              <a:rPr lang="en-US" altLang="en-US" dirty="0">
                <a:solidFill>
                  <a:schemeClr val="tx1"/>
                </a:solidFill>
                <a:latin typeface="+mn-lt"/>
              </a:rPr>
              <a:t>quarter</a:t>
            </a:r>
            <a:r>
              <a:rPr lang="en-US" altLang="en-US" b="0" dirty="0">
                <a:solidFill>
                  <a:schemeClr val="tx1"/>
                </a:solidFill>
                <a:latin typeface="+mn-lt"/>
              </a:rPr>
              <a:t>, or </a:t>
            </a:r>
          </a:p>
          <a:p>
            <a:pPr marL="574675" lvl="1" indent="-346075">
              <a:spcBef>
                <a:spcPts val="600"/>
              </a:spcBef>
              <a:buClr>
                <a:srgbClr val="990000"/>
              </a:buClr>
              <a:buSzPct val="100000"/>
              <a:buFont typeface="Arial" panose="020B0604020202020204" pitchFamily="34" charset="0"/>
              <a:buChar char="•"/>
            </a:pPr>
            <a:r>
              <a:rPr lang="en-US" altLang="en-US" dirty="0">
                <a:solidFill>
                  <a:schemeClr val="tx1"/>
                </a:solidFill>
                <a:latin typeface="+mn-lt"/>
              </a:rPr>
              <a:t>year</a:t>
            </a:r>
            <a:r>
              <a:rPr lang="en-US" altLang="en-US" b="0" dirty="0">
                <a:solidFill>
                  <a:schemeClr val="tx1"/>
                </a:solidFill>
                <a:latin typeface="+mn-lt"/>
              </a:rPr>
              <a:t>.</a:t>
            </a:r>
          </a:p>
        </p:txBody>
      </p:sp>
      <p:sp>
        <p:nvSpPr>
          <p:cNvPr id="9" name="Text Box 8"/>
          <p:cNvSpPr txBox="1">
            <a:spLocks noChangeArrowheads="1"/>
          </p:cNvSpPr>
          <p:nvPr/>
        </p:nvSpPr>
        <p:spPr bwMode="auto">
          <a:xfrm>
            <a:off x="609600" y="144780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ts val="1200"/>
              </a:spcBef>
              <a:buSzPct val="80000"/>
            </a:pPr>
            <a:r>
              <a:rPr lang="en-US" altLang="en-US" b="0" dirty="0">
                <a:solidFill>
                  <a:schemeClr val="tx1"/>
                </a:solidFill>
                <a:latin typeface="+mn-lt"/>
              </a:rPr>
              <a:t>Accountants divide the economic life of a business into artificial time periods </a:t>
            </a:r>
            <a:r>
              <a:rPr lang="en-US" altLang="en-US" b="0" dirty="0" smtClean="0">
                <a:solidFill>
                  <a:schemeClr val="tx1"/>
                </a:solidFill>
                <a:latin typeface="+mn-lt"/>
              </a:rPr>
              <a:t>(</a:t>
            </a:r>
            <a:r>
              <a:rPr lang="en-US" altLang="en-US" dirty="0">
                <a:solidFill>
                  <a:srgbClr val="0000CC"/>
                </a:solidFill>
                <a:latin typeface="+mn-lt"/>
              </a:rPr>
              <a:t>Time Period Assumption</a:t>
            </a:r>
            <a:r>
              <a:rPr lang="en-US" altLang="en-US" b="0" dirty="0">
                <a:solidFill>
                  <a:schemeClr val="tx1"/>
                </a:solidFill>
                <a:latin typeface="+mn-lt"/>
              </a:rPr>
              <a:t>).</a:t>
            </a:r>
          </a:p>
        </p:txBody>
      </p:sp>
      <p:sp>
        <p:nvSpPr>
          <p:cNvPr id="11" name="Freeform 11"/>
          <p:cNvSpPr>
            <a:spLocks/>
          </p:cNvSpPr>
          <p:nvPr/>
        </p:nvSpPr>
        <p:spPr bwMode="auto">
          <a:xfrm>
            <a:off x="792163" y="2794000"/>
            <a:ext cx="7285037" cy="4763"/>
          </a:xfrm>
          <a:custGeom>
            <a:avLst/>
            <a:gdLst>
              <a:gd name="T0" fmla="*/ 0 w 4589"/>
              <a:gd name="T1" fmla="*/ 0 h 3"/>
              <a:gd name="T2" fmla="*/ 2147483647 w 4589"/>
              <a:gd name="T3" fmla="*/ 7562057 h 3"/>
              <a:gd name="T4" fmla="*/ 0 60000 65536"/>
              <a:gd name="T5" fmla="*/ 0 60000 65536"/>
              <a:gd name="T6" fmla="*/ 0 w 4589"/>
              <a:gd name="T7" fmla="*/ 0 h 3"/>
              <a:gd name="T8" fmla="*/ 4589 w 4589"/>
              <a:gd name="T9" fmla="*/ 3 h 3"/>
            </a:gdLst>
            <a:ahLst/>
            <a:cxnLst>
              <a:cxn ang="T4">
                <a:pos x="T0" y="T1"/>
              </a:cxn>
              <a:cxn ang="T5">
                <a:pos x="T2" y="T3"/>
              </a:cxn>
            </a:cxnLst>
            <a:rect l="T6" t="T7" r="T8" b="T9"/>
            <a:pathLst>
              <a:path w="4589" h="3">
                <a:moveTo>
                  <a:pt x="0" y="0"/>
                </a:moveTo>
                <a:lnTo>
                  <a:pt x="4589" y="3"/>
                </a:ln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2" name="Line 12"/>
          <p:cNvSpPr>
            <a:spLocks noChangeShapeType="1"/>
          </p:cNvSpPr>
          <p:nvPr/>
        </p:nvSpPr>
        <p:spPr bwMode="auto">
          <a:xfrm>
            <a:off x="766763"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4" name="Line 13"/>
          <p:cNvSpPr>
            <a:spLocks noChangeShapeType="1"/>
          </p:cNvSpPr>
          <p:nvPr/>
        </p:nvSpPr>
        <p:spPr bwMode="auto">
          <a:xfrm>
            <a:off x="1905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 name="Rectangle 14"/>
          <p:cNvSpPr>
            <a:spLocks noChangeArrowheads="1"/>
          </p:cNvSpPr>
          <p:nvPr/>
        </p:nvSpPr>
        <p:spPr bwMode="auto">
          <a:xfrm>
            <a:off x="828675" y="2806700"/>
            <a:ext cx="9239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mn-lt"/>
              </a:rPr>
              <a:t>Jan.</a:t>
            </a:r>
          </a:p>
        </p:txBody>
      </p:sp>
      <p:sp>
        <p:nvSpPr>
          <p:cNvPr id="16" name="Rectangle 15"/>
          <p:cNvSpPr>
            <a:spLocks noChangeArrowheads="1"/>
          </p:cNvSpPr>
          <p:nvPr/>
        </p:nvSpPr>
        <p:spPr bwMode="auto">
          <a:xfrm>
            <a:off x="2047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mn-lt"/>
              </a:rPr>
              <a:t>Feb.</a:t>
            </a:r>
          </a:p>
        </p:txBody>
      </p:sp>
      <p:sp>
        <p:nvSpPr>
          <p:cNvPr id="17" name="Rectangle 16"/>
          <p:cNvSpPr>
            <a:spLocks noChangeArrowheads="1"/>
          </p:cNvSpPr>
          <p:nvPr/>
        </p:nvSpPr>
        <p:spPr bwMode="auto">
          <a:xfrm>
            <a:off x="3190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mn-lt"/>
              </a:rPr>
              <a:t>Mar.</a:t>
            </a:r>
          </a:p>
        </p:txBody>
      </p:sp>
      <p:sp>
        <p:nvSpPr>
          <p:cNvPr id="18" name="Rectangle 17"/>
          <p:cNvSpPr>
            <a:spLocks noChangeArrowheads="1"/>
          </p:cNvSpPr>
          <p:nvPr/>
        </p:nvSpPr>
        <p:spPr bwMode="auto">
          <a:xfrm>
            <a:off x="4333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mn-lt"/>
              </a:rPr>
              <a:t>Apr.</a:t>
            </a:r>
          </a:p>
        </p:txBody>
      </p:sp>
      <p:sp>
        <p:nvSpPr>
          <p:cNvPr id="19" name="Line 19"/>
          <p:cNvSpPr>
            <a:spLocks noChangeShapeType="1"/>
          </p:cNvSpPr>
          <p:nvPr/>
        </p:nvSpPr>
        <p:spPr bwMode="auto">
          <a:xfrm>
            <a:off x="5324475"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20" name="Rectangle 20"/>
          <p:cNvSpPr>
            <a:spLocks noChangeArrowheads="1"/>
          </p:cNvSpPr>
          <p:nvPr/>
        </p:nvSpPr>
        <p:spPr bwMode="auto">
          <a:xfrm>
            <a:off x="71532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mn-lt"/>
              </a:rPr>
              <a:t>Dec.</a:t>
            </a:r>
          </a:p>
        </p:txBody>
      </p:sp>
      <p:sp>
        <p:nvSpPr>
          <p:cNvPr id="21" name="Line 21"/>
          <p:cNvSpPr>
            <a:spLocks noChangeShapeType="1"/>
          </p:cNvSpPr>
          <p:nvPr/>
        </p:nvSpPr>
        <p:spPr bwMode="auto">
          <a:xfrm>
            <a:off x="8067675"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22" name="Rectangle 23"/>
          <p:cNvSpPr>
            <a:spLocks noChangeArrowheads="1"/>
          </p:cNvSpPr>
          <p:nvPr/>
        </p:nvSpPr>
        <p:spPr bwMode="auto">
          <a:xfrm>
            <a:off x="5562600" y="2667000"/>
            <a:ext cx="1143000" cy="304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5000"/>
              </a:lnSpc>
            </a:pPr>
            <a:r>
              <a:rPr lang="en-US" altLang="en-US" dirty="0">
                <a:solidFill>
                  <a:schemeClr val="tx1"/>
                </a:solidFill>
                <a:latin typeface="+mn-lt"/>
              </a:rPr>
              <a:t>. . . . .</a:t>
            </a:r>
          </a:p>
        </p:txBody>
      </p:sp>
      <p:sp>
        <p:nvSpPr>
          <p:cNvPr id="23" name="Line 24"/>
          <p:cNvSpPr>
            <a:spLocks noChangeShapeType="1"/>
          </p:cNvSpPr>
          <p:nvPr/>
        </p:nvSpPr>
        <p:spPr bwMode="auto">
          <a:xfrm>
            <a:off x="3048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24" name="Line 25"/>
          <p:cNvSpPr>
            <a:spLocks noChangeShapeType="1"/>
          </p:cNvSpPr>
          <p:nvPr/>
        </p:nvSpPr>
        <p:spPr bwMode="auto">
          <a:xfrm>
            <a:off x="4191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25" name="Line 26"/>
          <p:cNvSpPr>
            <a:spLocks noChangeShapeType="1"/>
          </p:cNvSpPr>
          <p:nvPr/>
        </p:nvSpPr>
        <p:spPr bwMode="auto">
          <a:xfrm>
            <a:off x="69342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26" name="AutoShape 27"/>
          <p:cNvSpPr>
            <a:spLocks/>
          </p:cNvSpPr>
          <p:nvPr/>
        </p:nvSpPr>
        <p:spPr bwMode="auto">
          <a:xfrm rot="-5400000">
            <a:off x="1143000" y="2743200"/>
            <a:ext cx="381000" cy="1143000"/>
          </a:xfrm>
          <a:prstGeom prst="leftBrace">
            <a:avLst>
              <a:gd name="adj1" fmla="val 2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mn-lt"/>
            </a:endParaRPr>
          </a:p>
        </p:txBody>
      </p:sp>
      <p:sp>
        <p:nvSpPr>
          <p:cNvPr id="27" name="AutoShape 28"/>
          <p:cNvSpPr>
            <a:spLocks/>
          </p:cNvSpPr>
          <p:nvPr/>
        </p:nvSpPr>
        <p:spPr bwMode="auto">
          <a:xfrm rot="-5400000">
            <a:off x="2286000" y="1905000"/>
            <a:ext cx="381000" cy="3429000"/>
          </a:xfrm>
          <a:prstGeom prst="leftBrace">
            <a:avLst>
              <a:gd name="adj1" fmla="val 7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mn-lt"/>
            </a:endParaRPr>
          </a:p>
        </p:txBody>
      </p:sp>
      <p:sp>
        <p:nvSpPr>
          <p:cNvPr id="28" name="AutoShape 29"/>
          <p:cNvSpPr>
            <a:spLocks/>
          </p:cNvSpPr>
          <p:nvPr/>
        </p:nvSpPr>
        <p:spPr bwMode="auto">
          <a:xfrm rot="-5400000">
            <a:off x="4229100" y="266700"/>
            <a:ext cx="381000" cy="7315200"/>
          </a:xfrm>
          <a:prstGeom prst="leftBrace">
            <a:avLst>
              <a:gd name="adj1" fmla="val 160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mn-lt"/>
            </a:endParaRPr>
          </a:p>
        </p:txBody>
      </p:sp>
      <p:sp>
        <p:nvSpPr>
          <p:cNvPr id="29" name="Rectangle 24"/>
          <p:cNvSpPr>
            <a:spLocks noChangeArrowheads="1"/>
          </p:cNvSpPr>
          <p:nvPr/>
        </p:nvSpPr>
        <p:spPr bwMode="auto">
          <a:xfrm>
            <a:off x="4876800" y="4495800"/>
            <a:ext cx="3124200" cy="1274195"/>
          </a:xfrm>
          <a:prstGeom prst="rect">
            <a:avLst/>
          </a:prstGeom>
          <a:noFill/>
          <a:ln w="19050" algn="ctr">
            <a:solidFill>
              <a:schemeClr val="tx1"/>
            </a:solidFill>
            <a:miter lim="800000"/>
            <a:headEnd/>
            <a:tailEnd/>
          </a:ln>
          <a:effectLst>
            <a:innerShdw blurRad="114300">
              <a:prstClr val="black"/>
            </a:innerShdw>
          </a:effectLst>
        </p:spPr>
        <p:txBody>
          <a:bodyPr lIns="90488" tIns="73152" rIns="90488" bIns="91440">
            <a:spAutoFit/>
          </a:bodyPr>
          <a:lstStyle>
            <a:lvl1pPr marL="5715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800" dirty="0" smtClean="0">
                <a:solidFill>
                  <a:srgbClr val="774F27"/>
                </a:solidFill>
                <a:latin typeface="+mn-lt"/>
              </a:rPr>
              <a:t>ALTERNATIVE TERMINOLOGY</a:t>
            </a:r>
          </a:p>
          <a:p>
            <a:r>
              <a:rPr lang="en-US" altLang="en-US" sz="1800" b="0" dirty="0" smtClean="0">
                <a:solidFill>
                  <a:schemeClr val="tx1"/>
                </a:solidFill>
                <a:latin typeface="+mn-lt"/>
              </a:rPr>
              <a:t>The </a:t>
            </a:r>
            <a:r>
              <a:rPr lang="en-US" altLang="en-US" sz="1800" b="0" dirty="0">
                <a:solidFill>
                  <a:schemeClr val="tx1"/>
                </a:solidFill>
                <a:latin typeface="+mn-lt"/>
              </a:rPr>
              <a:t>time period assumption</a:t>
            </a:r>
          </a:p>
          <a:p>
            <a:r>
              <a:rPr lang="en-US" altLang="en-US" sz="1800" b="0" dirty="0">
                <a:solidFill>
                  <a:schemeClr val="tx1"/>
                </a:solidFill>
                <a:latin typeface="+mn-lt"/>
              </a:rPr>
              <a:t>is also called the</a:t>
            </a:r>
          </a:p>
          <a:p>
            <a:r>
              <a:rPr lang="en-US" altLang="en-US" sz="1800" b="0" i="1" dirty="0">
                <a:solidFill>
                  <a:schemeClr val="tx1"/>
                </a:solidFill>
                <a:latin typeface="+mn-lt"/>
              </a:rPr>
              <a:t>periodicity assumption</a:t>
            </a:r>
            <a:r>
              <a:rPr lang="en-US" altLang="en-US" sz="1800" b="0" dirty="0">
                <a:solidFill>
                  <a:schemeClr val="tx1"/>
                </a:solidFill>
                <a:latin typeface="+mn-lt"/>
              </a:rPr>
              <a:t>.</a:t>
            </a:r>
          </a:p>
        </p:txBody>
      </p:sp>
    </p:spTree>
    <p:extLst>
      <p:ext uri="{BB962C8B-B14F-4D97-AF65-F5344CB8AC3E}">
        <p14:creationId xmlns:p14="http://schemas.microsoft.com/office/powerpoint/2010/main" val="1350159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40</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574675" lvl="2" indent="-342900">
              <a:spcBef>
                <a:spcPts val="1200"/>
              </a:spcBef>
              <a:buClr>
                <a:srgbClr val="990000"/>
              </a:buClr>
              <a:buSzPct val="100000"/>
            </a:pPr>
            <a:r>
              <a:rPr lang="en-US" altLang="en-US" sz="2800" dirty="0" smtClean="0"/>
              <a:t>Adjusting </a:t>
            </a:r>
            <a:r>
              <a:rPr lang="en-US" altLang="en-US" sz="2800" dirty="0"/>
              <a:t>entry records the receivable that exists and records the revenues for services </a:t>
            </a:r>
            <a:r>
              <a:rPr lang="en-US" altLang="en-US" sz="2800" dirty="0" smtClean="0"/>
              <a:t>performed.</a:t>
            </a:r>
          </a:p>
          <a:p>
            <a:pPr marL="574675" lvl="2" indent="-342900">
              <a:spcBef>
                <a:spcPts val="1200"/>
              </a:spcBef>
              <a:buClr>
                <a:srgbClr val="990000"/>
              </a:buClr>
              <a:buSzPct val="100000"/>
            </a:pPr>
            <a:r>
              <a:rPr lang="en-US" altLang="en-US" sz="2800" dirty="0" smtClean="0"/>
              <a:t>Adjusting </a:t>
            </a:r>
            <a:r>
              <a:rPr lang="en-US" altLang="en-US" sz="2800" dirty="0"/>
              <a:t>entry: </a:t>
            </a:r>
          </a:p>
          <a:p>
            <a:pPr marL="1143000" lvl="1" indent="-346075">
              <a:spcBef>
                <a:spcPts val="1200"/>
              </a:spcBef>
              <a:buClr>
                <a:srgbClr val="990000"/>
              </a:buClr>
              <a:buSzPct val="80000"/>
              <a:buFont typeface="Wingdings" panose="05000000000000000000" pitchFamily="2" charset="2"/>
              <a:buChar char="§"/>
            </a:pPr>
            <a:r>
              <a:rPr lang="en-US" altLang="en-US" sz="2800" b="1" dirty="0" smtClean="0"/>
              <a:t>Increases</a:t>
            </a:r>
            <a:r>
              <a:rPr lang="en-US" altLang="en-US" sz="2800" dirty="0" smtClean="0"/>
              <a:t> </a:t>
            </a:r>
            <a:r>
              <a:rPr lang="en-US" altLang="en-US" sz="2800" dirty="0"/>
              <a:t>(</a:t>
            </a:r>
            <a:r>
              <a:rPr lang="en-US" altLang="en-US" sz="2800" dirty="0" smtClean="0"/>
              <a:t>debits) an </a:t>
            </a:r>
            <a:r>
              <a:rPr lang="en-US" altLang="en-US" sz="2800" b="1" dirty="0" smtClean="0"/>
              <a:t>asset account </a:t>
            </a:r>
            <a:r>
              <a:rPr lang="en-US" altLang="en-US" sz="2800" dirty="0"/>
              <a:t>and </a:t>
            </a:r>
          </a:p>
          <a:p>
            <a:pPr marL="1143000" lvl="1" indent="-346075">
              <a:spcBef>
                <a:spcPts val="1200"/>
              </a:spcBef>
              <a:buClr>
                <a:srgbClr val="990000"/>
              </a:buClr>
              <a:buSzPct val="80000"/>
              <a:buFont typeface="Wingdings" panose="05000000000000000000" pitchFamily="2" charset="2"/>
              <a:buChar char="§"/>
            </a:pPr>
            <a:r>
              <a:rPr lang="en-US" altLang="en-US" sz="2800" b="1" dirty="0" smtClean="0"/>
              <a:t>Increases</a:t>
            </a:r>
            <a:r>
              <a:rPr lang="en-US" altLang="en-US" sz="2800" dirty="0" smtClean="0"/>
              <a:t> </a:t>
            </a:r>
            <a:r>
              <a:rPr lang="en-US" altLang="en-US" sz="2800" dirty="0"/>
              <a:t>(</a:t>
            </a:r>
            <a:r>
              <a:rPr lang="en-US" altLang="en-US" sz="2800" dirty="0" smtClean="0"/>
              <a:t>credits) a </a:t>
            </a:r>
            <a:r>
              <a:rPr lang="en-US" altLang="en-US" sz="2800" b="1" dirty="0" smtClean="0"/>
              <a:t>revenue account</a:t>
            </a:r>
            <a:endParaRPr lang="en-US" altLang="en-US" sz="2800" b="1"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2" name="Rectangle 1"/>
          <p:cNvSpPr/>
          <p:nvPr/>
        </p:nvSpPr>
        <p:spPr>
          <a:xfrm>
            <a:off x="719472"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Asset</a:t>
            </a:r>
            <a:endParaRPr lang="en-US" sz="2300" b="1" dirty="0">
              <a:solidFill>
                <a:schemeClr val="tx1"/>
              </a:solidFill>
            </a:endParaRPr>
          </a:p>
        </p:txBody>
      </p:sp>
      <p:sp>
        <p:nvSpPr>
          <p:cNvPr id="3" name="Rectangle 2"/>
          <p:cNvSpPr/>
          <p:nvPr/>
        </p:nvSpPr>
        <p:spPr>
          <a:xfrm>
            <a:off x="7194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r>
              <a:rPr lang="en-US" sz="2300" b="1" dirty="0">
                <a:solidFill>
                  <a:schemeClr val="tx1"/>
                </a:solidFill>
              </a:rPr>
              <a:t>Debit</a:t>
            </a:r>
          </a:p>
          <a:p>
            <a:r>
              <a:rPr lang="en-US" sz="2300" b="1" dirty="0">
                <a:solidFill>
                  <a:schemeClr val="tx1"/>
                </a:solidFill>
              </a:rPr>
              <a:t>Adjusting Entry (+)</a:t>
            </a:r>
          </a:p>
        </p:txBody>
      </p:sp>
      <p:sp>
        <p:nvSpPr>
          <p:cNvPr id="15" name="Rectangle 14"/>
          <p:cNvSpPr/>
          <p:nvPr/>
        </p:nvSpPr>
        <p:spPr>
          <a:xfrm>
            <a:off x="23958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endParaRPr lang="en-US" sz="2300" b="1" dirty="0">
              <a:solidFill>
                <a:schemeClr val="tx1"/>
              </a:solidFill>
            </a:endParaRPr>
          </a:p>
        </p:txBody>
      </p:sp>
      <p:cxnSp>
        <p:nvCxnSpPr>
          <p:cNvPr id="16" name="Straight Connector 15"/>
          <p:cNvCxnSpPr/>
          <p:nvPr/>
        </p:nvCxnSpPr>
        <p:spPr>
          <a:xfrm>
            <a:off x="708137"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95872"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05400"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Revenue</a:t>
            </a:r>
            <a:endParaRPr lang="en-US" sz="2300" b="1" dirty="0">
              <a:solidFill>
                <a:schemeClr val="tx1"/>
              </a:solidFill>
            </a:endParaRPr>
          </a:p>
        </p:txBody>
      </p:sp>
      <p:sp>
        <p:nvSpPr>
          <p:cNvPr id="26" name="Rectangle 25"/>
          <p:cNvSpPr/>
          <p:nvPr/>
        </p:nvSpPr>
        <p:spPr>
          <a:xfrm>
            <a:off x="51054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endParaRPr lang="en-US" sz="2300" b="1" dirty="0">
              <a:solidFill>
                <a:schemeClr val="tx1"/>
              </a:solidFill>
            </a:endParaRPr>
          </a:p>
        </p:txBody>
      </p:sp>
      <p:sp>
        <p:nvSpPr>
          <p:cNvPr id="27" name="Rectangle 26"/>
          <p:cNvSpPr/>
          <p:nvPr/>
        </p:nvSpPr>
        <p:spPr>
          <a:xfrm>
            <a:off x="67818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r>
              <a:rPr lang="en-US" sz="2300" b="1" dirty="0">
                <a:solidFill>
                  <a:schemeClr val="tx1"/>
                </a:solidFill>
              </a:rPr>
              <a:t>Credit</a:t>
            </a:r>
          </a:p>
          <a:p>
            <a:r>
              <a:rPr lang="en-US" sz="2300" b="1" dirty="0">
                <a:solidFill>
                  <a:schemeClr val="tx1"/>
                </a:solidFill>
              </a:rPr>
              <a:t>Adjusting Entry </a:t>
            </a:r>
            <a:r>
              <a:rPr lang="en-US" sz="2300" b="1" dirty="0" smtClean="0">
                <a:solidFill>
                  <a:schemeClr val="tx1"/>
                </a:solidFill>
              </a:rPr>
              <a:t>(+)</a:t>
            </a:r>
            <a:endParaRPr lang="en-US" sz="2300" b="1" dirty="0">
              <a:solidFill>
                <a:schemeClr val="tx1"/>
              </a:solidFill>
            </a:endParaRPr>
          </a:p>
        </p:txBody>
      </p:sp>
      <p:cxnSp>
        <p:nvCxnSpPr>
          <p:cNvPr id="13" name="Straight Arrow Connector 12"/>
          <p:cNvCxnSpPr/>
          <p:nvPr/>
        </p:nvCxnSpPr>
        <p:spPr>
          <a:xfrm>
            <a:off x="4072272" y="5105400"/>
            <a:ext cx="1033128" cy="0"/>
          </a:xfrm>
          <a:prstGeom prst="straightConnector1">
            <a:avLst/>
          </a:prstGeom>
          <a:ln w="571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1"/>
          <p:cNvSpPr>
            <a:spLocks noChangeArrowheads="1"/>
          </p:cNvSpPr>
          <p:nvPr/>
        </p:nvSpPr>
        <p:spPr bwMode="auto">
          <a:xfrm>
            <a:off x="6971412" y="3859620"/>
            <a:ext cx="1561368" cy="276999"/>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smtClean="0">
                <a:solidFill>
                  <a:srgbClr val="196E78"/>
                </a:solidFill>
                <a:latin typeface="+mn-lt"/>
              </a:rPr>
              <a:t>ILLUSTRATION 3.13</a:t>
            </a:r>
            <a:endParaRPr lang="en-US" altLang="en-US" sz="1200" dirty="0">
              <a:solidFill>
                <a:srgbClr val="196E78"/>
              </a:solidFill>
              <a:latin typeface="+mn-lt"/>
            </a:endParaRPr>
          </a:p>
        </p:txBody>
      </p:sp>
      <p:cxnSp>
        <p:nvCxnSpPr>
          <p:cNvPr id="29" name="Straight Connector 28"/>
          <p:cNvCxnSpPr/>
          <p:nvPr/>
        </p:nvCxnSpPr>
        <p:spPr>
          <a:xfrm>
            <a:off x="5094065"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781800"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166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41</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452224" cy="4343400"/>
          </a:xfrm>
          <a:prstGeom prst="rect">
            <a:avLst/>
          </a:prstGeom>
        </p:spPr>
        <p:txBody>
          <a:bodyPr/>
          <a:lstStyle/>
          <a:p>
            <a:pPr marL="0" lvl="2" indent="0">
              <a:lnSpc>
                <a:spcPct val="100000"/>
              </a:lnSpc>
              <a:spcBef>
                <a:spcPts val="1200"/>
              </a:spcBef>
              <a:buClr>
                <a:srgbClr val="990000"/>
              </a:buClr>
              <a:buSzPct val="100000"/>
              <a:buNone/>
            </a:pPr>
            <a:r>
              <a:rPr lang="en-US" altLang="en-US" sz="2600" b="1" dirty="0" smtClean="0"/>
              <a:t>Illustration: </a:t>
            </a:r>
            <a:r>
              <a:rPr lang="en-US" altLang="en-US" sz="2600" dirty="0" smtClean="0"/>
              <a:t>In October </a:t>
            </a:r>
            <a:r>
              <a:rPr lang="en-GB" sz="2400" dirty="0" err="1" smtClean="0"/>
              <a:t>Yazici</a:t>
            </a:r>
            <a:r>
              <a:rPr lang="en-US" altLang="en-US" sz="2600" dirty="0" smtClean="0"/>
              <a:t> Advertising </a:t>
            </a:r>
          </a:p>
          <a:p>
            <a:pPr marL="0" lvl="2" indent="0">
              <a:lnSpc>
                <a:spcPct val="100000"/>
              </a:lnSpc>
              <a:spcBef>
                <a:spcPts val="0"/>
              </a:spcBef>
              <a:buClr>
                <a:srgbClr val="990000"/>
              </a:buClr>
              <a:buSzPct val="100000"/>
              <a:buNone/>
            </a:pPr>
            <a:r>
              <a:rPr lang="en-US" altLang="en-US" sz="2600" dirty="0" smtClean="0"/>
              <a:t>performed services worth </a:t>
            </a:r>
            <a:r>
              <a:rPr lang="en-US" sz="2800" dirty="0" smtClean="0"/>
              <a:t>₺</a:t>
            </a:r>
            <a:r>
              <a:rPr lang="en-US" altLang="en-US" sz="2600" dirty="0" smtClean="0"/>
              <a:t>200 that were </a:t>
            </a:r>
          </a:p>
          <a:p>
            <a:pPr marL="0" lvl="2" indent="0">
              <a:lnSpc>
                <a:spcPct val="100000"/>
              </a:lnSpc>
              <a:spcBef>
                <a:spcPts val="0"/>
              </a:spcBef>
              <a:buClr>
                <a:srgbClr val="990000"/>
              </a:buClr>
              <a:buSzPct val="100000"/>
              <a:buNone/>
            </a:pPr>
            <a:r>
              <a:rPr lang="en-US" altLang="en-US" sz="2600" dirty="0" smtClean="0"/>
              <a:t>not billed to clients on or before October 31. </a:t>
            </a:r>
          </a:p>
          <a:p>
            <a:pPr marL="0" lvl="2" indent="0">
              <a:lnSpc>
                <a:spcPct val="100000"/>
              </a:lnSpc>
              <a:spcBef>
                <a:spcPts val="1200"/>
              </a:spcBef>
              <a:buClr>
                <a:srgbClr val="990000"/>
              </a:buClr>
              <a:buSzPct val="100000"/>
              <a:buNone/>
            </a:pPr>
            <a:r>
              <a:rPr lang="en-US" altLang="en-US" sz="2600" dirty="0" smtClean="0"/>
              <a:t>Oct. 31</a:t>
            </a:r>
          </a:p>
          <a:p>
            <a:pPr marL="457200" lvl="2" indent="-457200">
              <a:lnSpc>
                <a:spcPct val="100000"/>
              </a:lnSpc>
              <a:spcBef>
                <a:spcPts val="1200"/>
              </a:spcBef>
              <a:buClr>
                <a:srgbClr val="990000"/>
              </a:buClr>
              <a:buSzPct val="100000"/>
              <a:buNone/>
              <a:tabLst>
                <a:tab pos="4859338" algn="r"/>
                <a:tab pos="5943600" algn="r"/>
              </a:tabLst>
            </a:pPr>
            <a:r>
              <a:rPr lang="en-US" altLang="en-US" sz="2600" dirty="0" smtClean="0"/>
              <a:t>Accounts Receivable	200</a:t>
            </a:r>
          </a:p>
          <a:p>
            <a:pPr marL="457200" lvl="2" indent="-457200">
              <a:lnSpc>
                <a:spcPct val="100000"/>
              </a:lnSpc>
              <a:spcBef>
                <a:spcPts val="600"/>
              </a:spcBef>
              <a:buClr>
                <a:srgbClr val="990000"/>
              </a:buClr>
              <a:buSzPct val="100000"/>
              <a:buNone/>
              <a:tabLst>
                <a:tab pos="4859338" algn="r"/>
                <a:tab pos="5884863" algn="r"/>
              </a:tabLst>
            </a:pPr>
            <a:r>
              <a:rPr lang="en-US" altLang="en-US" sz="2600" dirty="0"/>
              <a:t>	</a:t>
            </a:r>
            <a:r>
              <a:rPr lang="en-US" altLang="en-US" sz="2600" dirty="0" smtClean="0"/>
              <a:t>Service Revenue</a:t>
            </a:r>
            <a:r>
              <a:rPr lang="en-US" altLang="en-US" sz="2600" dirty="0"/>
              <a:t>	</a:t>
            </a:r>
            <a:r>
              <a:rPr lang="en-US" altLang="en-US" sz="2600" dirty="0" smtClean="0"/>
              <a:t>	200</a:t>
            </a:r>
            <a:endParaRPr lang="en-US" altLang="en-US" sz="2600" dirty="0"/>
          </a:p>
          <a:p>
            <a:pPr marL="0" indent="0">
              <a:lnSpc>
                <a:spcPct val="100000"/>
              </a:lnSpc>
              <a:buNone/>
            </a:pPr>
            <a:r>
              <a:rPr lang="en-US" altLang="en-US" sz="2600" dirty="0"/>
              <a:t>On November 10, Pioneer receives cash of </a:t>
            </a:r>
            <a:r>
              <a:rPr lang="en-US" sz="2400" dirty="0"/>
              <a:t>₺</a:t>
            </a:r>
            <a:r>
              <a:rPr lang="en-US" altLang="en-US" sz="2600" dirty="0" smtClean="0"/>
              <a:t>200 </a:t>
            </a:r>
            <a:r>
              <a:rPr lang="en-US" altLang="en-US" sz="2600" dirty="0"/>
              <a:t>for the services performed</a:t>
            </a:r>
            <a:r>
              <a:rPr lang="en-US" altLang="en-US" sz="2600" dirty="0" smtClean="0"/>
              <a:t>. The journal entry on the 10</a:t>
            </a:r>
            <a:r>
              <a:rPr lang="en-US" altLang="en-US" sz="2600" baseline="30000" dirty="0" smtClean="0"/>
              <a:t>th</a:t>
            </a:r>
            <a:r>
              <a:rPr lang="en-US" altLang="en-US" sz="2600" dirty="0" smtClean="0"/>
              <a:t> is:</a:t>
            </a:r>
          </a:p>
          <a:p>
            <a:pPr marL="457200" indent="-457200">
              <a:lnSpc>
                <a:spcPct val="100000"/>
              </a:lnSpc>
              <a:buNone/>
              <a:tabLst>
                <a:tab pos="4859338" algn="r"/>
                <a:tab pos="5884863" algn="r"/>
              </a:tabLst>
            </a:pPr>
            <a:r>
              <a:rPr lang="en-US" altLang="en-US" sz="2600" dirty="0" smtClean="0"/>
              <a:t>Cash 	200</a:t>
            </a:r>
          </a:p>
          <a:p>
            <a:pPr marL="457200" indent="-457200">
              <a:lnSpc>
                <a:spcPct val="100000"/>
              </a:lnSpc>
              <a:spcBef>
                <a:spcPts val="600"/>
              </a:spcBef>
              <a:buNone/>
              <a:tabLst>
                <a:tab pos="4859338" algn="r"/>
                <a:tab pos="5884863" algn="r"/>
              </a:tabLst>
            </a:pPr>
            <a:r>
              <a:rPr lang="en-US" altLang="en-US" sz="2600" dirty="0" smtClean="0"/>
              <a:t>	Accounts Receivable 		200</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pic>
        <p:nvPicPr>
          <p:cNvPr id="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37998" y="609600"/>
            <a:ext cx="1753602" cy="372303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73961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left)">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left)">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wipe(left)">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wipe(left)">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3"/>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42</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1" name="Rectangle 6"/>
          <p:cNvSpPr>
            <a:spLocks noChangeArrowheads="1"/>
          </p:cNvSpPr>
          <p:nvPr/>
        </p:nvSpPr>
        <p:spPr bwMode="auto">
          <a:xfrm>
            <a:off x="6283036" y="778520"/>
            <a:ext cx="2403764" cy="424732"/>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3.14</a:t>
            </a:r>
          </a:p>
          <a:p>
            <a:pPr>
              <a:lnSpc>
                <a:spcPct val="90000"/>
              </a:lnSpc>
            </a:pPr>
            <a:r>
              <a:rPr lang="en-US" altLang="en-US" sz="1200" b="0" dirty="0" smtClean="0">
                <a:solidFill>
                  <a:schemeClr val="tx1"/>
                </a:solidFill>
                <a:latin typeface="+mn-lt"/>
              </a:rPr>
              <a:t>Adjustments for accrued revenue</a:t>
            </a:r>
            <a:endParaRPr lang="en-US" altLang="en-US" sz="1200" b="0" dirty="0">
              <a:solidFill>
                <a:schemeClr val="tx1"/>
              </a:solidFill>
              <a:latin typeface="+mn-lt"/>
            </a:endParaRPr>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231513"/>
            <a:ext cx="7772400" cy="51395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1386267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43</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Revenues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69099395"/>
              </p:ext>
            </p:extLst>
          </p:nvPr>
        </p:nvGraphicFramePr>
        <p:xfrm>
          <a:off x="263913" y="1676400"/>
          <a:ext cx="8630223" cy="3475778"/>
        </p:xfrm>
        <a:graphic>
          <a:graphicData uri="http://schemas.openxmlformats.org/drawingml/2006/table">
            <a:tbl>
              <a:tblPr>
                <a:tableStyleId>{5C22544A-7EE6-4342-B048-85BDC9FD1C3A}</a:tableStyleId>
              </a:tblPr>
              <a:tblGrid>
                <a:gridCol w="1959737">
                  <a:extLst>
                    <a:ext uri="{9D8B030D-6E8A-4147-A177-3AD203B41FA5}">
                      <a16:colId xmlns:a16="http://schemas.microsoft.com/office/drawing/2014/main" val="20000"/>
                    </a:ext>
                  </a:extLst>
                </a:gridCol>
                <a:gridCol w="2812479">
                  <a:extLst>
                    <a:ext uri="{9D8B030D-6E8A-4147-A177-3AD203B41FA5}">
                      <a16:colId xmlns:a16="http://schemas.microsoft.com/office/drawing/2014/main" val="20001"/>
                    </a:ext>
                  </a:extLst>
                </a:gridCol>
                <a:gridCol w="1829626">
                  <a:extLst>
                    <a:ext uri="{9D8B030D-6E8A-4147-A177-3AD203B41FA5}">
                      <a16:colId xmlns:a16="http://schemas.microsoft.com/office/drawing/2014/main" val="20002"/>
                    </a:ext>
                  </a:extLst>
                </a:gridCol>
                <a:gridCol w="2028381">
                  <a:extLst>
                    <a:ext uri="{9D8B030D-6E8A-4147-A177-3AD203B41FA5}">
                      <a16:colId xmlns:a16="http://schemas.microsoft.com/office/drawing/2014/main" val="20003"/>
                    </a:ext>
                  </a:extLst>
                </a:gridCol>
              </a:tblGrid>
              <a:tr h="728345">
                <a:tc gridSpan="4">
                  <a:txBody>
                    <a:bodyPr/>
                    <a:lstStyle/>
                    <a:p>
                      <a:pPr algn="ctr" fontAlgn="b"/>
                      <a:r>
                        <a:rPr lang="en-US" sz="2800" b="1" i="0" u="none" strike="noStrike" dirty="0" smtClean="0">
                          <a:solidFill>
                            <a:srgbClr val="000000"/>
                          </a:solidFill>
                          <a:effectLst/>
                          <a:latin typeface="Calibri" panose="020F0502020204030204" pitchFamily="34" charset="0"/>
                        </a:rPr>
                        <a:t>Accounting for Accrued Revenues</a:t>
                      </a:r>
                      <a:endParaRPr lang="en-US" sz="2800" b="1" i="0" u="none" strike="noStrike" dirty="0">
                        <a:solidFill>
                          <a:srgbClr val="000000"/>
                        </a:solidFill>
                        <a:effectLst/>
                        <a:latin typeface="Calibri" panose="020F0502020204030204" pitchFamily="34" charset="0"/>
                      </a:endParaRPr>
                    </a:p>
                  </a:txBody>
                  <a:tcPr marT="4233"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extLst>
                  <a:ext uri="{0D108BD9-81ED-4DB2-BD59-A6C34878D82A}">
                    <a16:rowId xmlns:a16="http://schemas.microsoft.com/office/drawing/2014/main" val="10000"/>
                  </a:ext>
                </a:extLst>
              </a:tr>
              <a:tr h="728345">
                <a:tc>
                  <a:txBody>
                    <a:bodyPr/>
                    <a:lstStyle/>
                    <a:p>
                      <a:pPr algn="l" fontAlgn="b"/>
                      <a:r>
                        <a:rPr lang="en-US" sz="2400" b="1" u="none" strike="noStrike" dirty="0">
                          <a:effectLst/>
                        </a:rPr>
                        <a:t>Examples</a:t>
                      </a:r>
                      <a:endParaRPr lang="en-US" sz="2400" b="1" i="0" u="none" strike="noStrike" dirty="0">
                        <a:solidFill>
                          <a:srgbClr val="000000"/>
                        </a:solidFill>
                        <a:effectLst/>
                        <a:latin typeface="Calibri" panose="020F0502020204030204" pitchFamily="34" charset="0"/>
                      </a:endParaRPr>
                    </a:p>
                  </a:txBody>
                  <a:tcPr marT="4233" marB="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Reason for </a:t>
                      </a:r>
                      <a:endParaRPr lang="en-US" sz="2400" b="1" u="none" strike="noStrike" dirty="0" smtClean="0">
                        <a:effectLst/>
                      </a:endParaRP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Accounts </a:t>
                      </a:r>
                      <a:endParaRPr lang="en-US" sz="2400" b="1" u="none" strike="noStrike" dirty="0" smtClean="0">
                        <a:effectLst/>
                      </a:endParaRPr>
                    </a:p>
                    <a:p>
                      <a:pPr algn="l" fontAlgn="b"/>
                      <a:r>
                        <a:rPr lang="en-US" sz="2400" b="1" u="none" strike="noStrike" dirty="0" smtClean="0">
                          <a:effectLst/>
                        </a:rPr>
                        <a:t>Before </a:t>
                      </a: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Adjusting </a:t>
                      </a:r>
                      <a:endParaRPr lang="en-US" sz="2400" b="1" u="none" strike="noStrike" dirty="0" smtClean="0">
                        <a:effectLst/>
                      </a:endParaRPr>
                    </a:p>
                    <a:p>
                      <a:pPr algn="l" fontAlgn="b"/>
                      <a:r>
                        <a:rPr lang="en-US" sz="2400" b="1" u="none" strike="noStrike" dirty="0" smtClean="0">
                          <a:effectLst/>
                        </a:rPr>
                        <a:t>Entry</a:t>
                      </a:r>
                      <a:endParaRPr lang="en-US" sz="2400" b="1" i="0" u="none" strike="noStrike" dirty="0">
                        <a:solidFill>
                          <a:srgbClr val="000000"/>
                        </a:solidFill>
                        <a:effectLst/>
                        <a:latin typeface="Calibri" panose="020F0502020204030204" pitchFamily="34" charset="0"/>
                      </a:endParaRPr>
                    </a:p>
                  </a:txBody>
                  <a:tcPr marT="4233" marB="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456690">
                <a:tc>
                  <a:txBody>
                    <a:bodyPr/>
                    <a:lstStyle/>
                    <a:p>
                      <a:pPr algn="l" fontAlgn="t"/>
                      <a:r>
                        <a:rPr lang="en-US" sz="2400" u="none" strike="noStrike" dirty="0" smtClean="0">
                          <a:effectLst/>
                        </a:rPr>
                        <a:t>Interest,</a:t>
                      </a:r>
                    </a:p>
                    <a:p>
                      <a:pPr algn="l" fontAlgn="t"/>
                      <a:r>
                        <a:rPr lang="en-US" sz="2400" b="0" i="0" u="none" strike="noStrike" dirty="0" smtClean="0">
                          <a:solidFill>
                            <a:srgbClr val="000000"/>
                          </a:solidFill>
                          <a:effectLst/>
                          <a:latin typeface="Calibri" panose="020F0502020204030204" pitchFamily="34" charset="0"/>
                        </a:rPr>
                        <a:t>rent, services</a:t>
                      </a:r>
                      <a:endParaRPr lang="en-US" sz="2400" b="0" i="0" u="none" strike="noStrike" dirty="0">
                        <a:solidFill>
                          <a:srgbClr val="00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solidFill>
                            <a:srgbClr val="92D050"/>
                          </a:solidFill>
                          <a:effectLst/>
                        </a:rPr>
                        <a:t>Services performed</a:t>
                      </a:r>
                    </a:p>
                    <a:p>
                      <a:pPr algn="l" fontAlgn="t"/>
                      <a:r>
                        <a:rPr lang="en-US" sz="2400" b="0" i="0" u="none" strike="noStrike" dirty="0" smtClean="0">
                          <a:solidFill>
                            <a:srgbClr val="92D050"/>
                          </a:solidFill>
                          <a:effectLst/>
                          <a:latin typeface="Calibri" panose="020F0502020204030204" pitchFamily="34" charset="0"/>
                        </a:rPr>
                        <a:t>but not yet received</a:t>
                      </a:r>
                    </a:p>
                    <a:p>
                      <a:pPr algn="l" fontAlgn="t"/>
                      <a:r>
                        <a:rPr lang="en-US" sz="2400" b="0" i="0" u="none" strike="noStrike" dirty="0" smtClean="0">
                          <a:solidFill>
                            <a:srgbClr val="92D050"/>
                          </a:solidFill>
                          <a:effectLst/>
                          <a:latin typeface="Calibri" panose="020F0502020204030204" pitchFamily="34" charset="0"/>
                        </a:rPr>
                        <a:t>in</a:t>
                      </a:r>
                      <a:r>
                        <a:rPr lang="en-US" sz="2400" b="0" i="0" u="none" strike="noStrike" baseline="0" dirty="0" smtClean="0">
                          <a:solidFill>
                            <a:srgbClr val="92D050"/>
                          </a:solidFill>
                          <a:effectLst/>
                          <a:latin typeface="Calibri" panose="020F0502020204030204" pitchFamily="34" charset="0"/>
                        </a:rPr>
                        <a:t> cash or recorded</a:t>
                      </a:r>
                      <a:r>
                        <a:rPr lang="en-US" sz="2400" b="0" i="0" u="none" strike="noStrike" baseline="0" dirty="0" smtClean="0">
                          <a:solidFill>
                            <a:srgbClr val="000000"/>
                          </a:solidFill>
                          <a:effectLst/>
                          <a:latin typeface="Calibri" panose="020F0502020204030204" pitchFamily="34" charset="0"/>
                        </a:rPr>
                        <a:t>.</a:t>
                      </a:r>
                      <a:endParaRPr lang="en-US" sz="2400" b="0" i="0" u="none" strike="noStrike" dirty="0" smtClean="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effectLst/>
                        </a:rPr>
                        <a:t>Assets</a:t>
                      </a:r>
                    </a:p>
                    <a:p>
                      <a:pPr algn="l" fontAlgn="t"/>
                      <a:r>
                        <a:rPr lang="en-US" sz="2400" b="0" i="0" u="none" strike="noStrike" dirty="0" smtClean="0">
                          <a:solidFill>
                            <a:srgbClr val="000000"/>
                          </a:solidFill>
                          <a:effectLst/>
                          <a:latin typeface="Calibri" panose="020F0502020204030204" pitchFamily="34" charset="0"/>
                        </a:rPr>
                        <a:t>understated.</a:t>
                      </a:r>
                    </a:p>
                    <a:p>
                      <a:pPr algn="l" fontAlgn="t"/>
                      <a:r>
                        <a:rPr lang="en-US" sz="2400" b="0" i="0" u="none" strike="noStrike" dirty="0" smtClean="0">
                          <a:solidFill>
                            <a:srgbClr val="000000"/>
                          </a:solidFill>
                          <a:effectLst/>
                          <a:latin typeface="Calibri" panose="020F0502020204030204" pitchFamily="34" charset="0"/>
                        </a:rPr>
                        <a:t>Revenues</a:t>
                      </a:r>
                    </a:p>
                    <a:p>
                      <a:pPr algn="l" fontAlgn="t"/>
                      <a:r>
                        <a:rPr lang="en-US" sz="2400" b="0" i="0" u="none" strike="noStrike" dirty="0" smtClean="0">
                          <a:solidFill>
                            <a:srgbClr val="000000"/>
                          </a:solidFill>
                          <a:effectLst/>
                          <a:latin typeface="Calibri" panose="020F0502020204030204" pitchFamily="34" charset="0"/>
                        </a:rPr>
                        <a:t>understated.</a:t>
                      </a:r>
                      <a:endParaRPr lang="en-US" sz="24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FF0000"/>
                          </a:solidFill>
                          <a:effectLst/>
                        </a:rPr>
                        <a:t>Dr. </a:t>
                      </a:r>
                      <a:r>
                        <a:rPr lang="en-US" sz="2400" u="none" strike="noStrike" dirty="0" smtClean="0">
                          <a:solidFill>
                            <a:srgbClr val="FF0000"/>
                          </a:solidFill>
                          <a:effectLst/>
                        </a:rPr>
                        <a:t>Assets</a:t>
                      </a:r>
                    </a:p>
                    <a:p>
                      <a:pPr marL="228600" indent="-228600" algn="l" fontAlgn="t"/>
                      <a:r>
                        <a:rPr lang="en-US" sz="2400" u="none" strike="noStrike" dirty="0" smtClean="0">
                          <a:solidFill>
                            <a:srgbClr val="FF0000"/>
                          </a:solidFill>
                          <a:effectLst/>
                        </a:rPr>
                        <a:t>   Cr</a:t>
                      </a:r>
                      <a:r>
                        <a:rPr lang="en-US" sz="2400" u="none" strike="noStrike" dirty="0">
                          <a:solidFill>
                            <a:srgbClr val="FF0000"/>
                          </a:solidFill>
                          <a:effectLst/>
                        </a:rPr>
                        <a:t>. </a:t>
                      </a:r>
                      <a:r>
                        <a:rPr lang="en-US" sz="2400" u="none" strike="noStrike" dirty="0" smtClean="0">
                          <a:solidFill>
                            <a:srgbClr val="FF0000"/>
                          </a:solidFill>
                          <a:effectLst/>
                        </a:rPr>
                        <a:t>Revenues</a:t>
                      </a:r>
                      <a:endParaRPr lang="en-US" sz="2400" b="0" i="0" u="none" strike="noStrike" dirty="0">
                        <a:solidFill>
                          <a:srgbClr val="FF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9" name="Rectangle 8"/>
          <p:cNvSpPr/>
          <p:nvPr/>
        </p:nvSpPr>
        <p:spPr>
          <a:xfrm>
            <a:off x="6629400" y="1166889"/>
            <a:ext cx="2420676" cy="461665"/>
          </a:xfrm>
          <a:prstGeom prst="rect">
            <a:avLst/>
          </a:prstGeom>
        </p:spPr>
        <p:txBody>
          <a:bodyPr wrap="square">
            <a:spAutoFit/>
          </a:bodyPr>
          <a:lstStyle/>
          <a:p>
            <a:r>
              <a:rPr lang="en-US" sz="1200" b="1" dirty="0" smtClean="0">
                <a:solidFill>
                  <a:srgbClr val="196E78"/>
                </a:solidFill>
              </a:rPr>
              <a:t>ILLUSTRATION 3.15</a:t>
            </a:r>
            <a:endParaRPr lang="en-US" sz="1200" b="1" dirty="0">
              <a:solidFill>
                <a:srgbClr val="196E78"/>
              </a:solidFill>
            </a:endParaRPr>
          </a:p>
          <a:p>
            <a:r>
              <a:rPr lang="en-US" sz="1200" dirty="0">
                <a:solidFill>
                  <a:schemeClr val="tx1"/>
                </a:solidFill>
              </a:rPr>
              <a:t>Accounting for </a:t>
            </a:r>
            <a:r>
              <a:rPr lang="en-US" sz="1200" dirty="0" smtClean="0">
                <a:solidFill>
                  <a:schemeClr val="tx1"/>
                </a:solidFill>
              </a:rPr>
              <a:t>accrued revenues</a:t>
            </a:r>
            <a:endParaRPr lang="en-US" sz="1200" dirty="0">
              <a:solidFill>
                <a:schemeClr val="tx1"/>
              </a:solidFill>
            </a:endParaRPr>
          </a:p>
        </p:txBody>
      </p:sp>
    </p:spTree>
    <p:extLst>
      <p:ext uri="{BB962C8B-B14F-4D97-AF65-F5344CB8AC3E}">
        <p14:creationId xmlns:p14="http://schemas.microsoft.com/office/powerpoint/2010/main" val="1546310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44</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0" lvl="2" indent="0">
              <a:lnSpc>
                <a:spcPct val="100000"/>
              </a:lnSpc>
              <a:spcBef>
                <a:spcPts val="1200"/>
              </a:spcBef>
              <a:buClr>
                <a:srgbClr val="990000"/>
              </a:buClr>
              <a:buSzPct val="100000"/>
              <a:buNone/>
            </a:pPr>
            <a:r>
              <a:rPr lang="en-US" altLang="en-US" sz="2800" dirty="0" smtClean="0"/>
              <a:t>Expenses incurred but not yet paid in </a:t>
            </a:r>
            <a:r>
              <a:rPr lang="en-US" altLang="en-US" sz="2800" dirty="0"/>
              <a:t>cash or recorded</a:t>
            </a:r>
            <a:r>
              <a:rPr lang="en-US" altLang="en-US" sz="2800" dirty="0" smtClean="0"/>
              <a:t>.</a:t>
            </a:r>
            <a:endParaRPr lang="en-US" altLang="en-US" sz="2800" dirty="0"/>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9" name="Rectangle 6"/>
          <p:cNvSpPr>
            <a:spLocks noChangeArrowheads="1"/>
          </p:cNvSpPr>
          <p:nvPr/>
        </p:nvSpPr>
        <p:spPr bwMode="auto">
          <a:xfrm>
            <a:off x="762000" y="3768747"/>
            <a:ext cx="2895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a:solidFill>
                  <a:schemeClr val="tx1"/>
                </a:solidFill>
                <a:latin typeface="+mn-lt"/>
              </a:rPr>
              <a:t>R</a:t>
            </a:r>
            <a:r>
              <a:rPr lang="en-US" altLang="en-US" b="0" dirty="0" smtClean="0">
                <a:solidFill>
                  <a:schemeClr val="tx1"/>
                </a:solidFill>
                <a:latin typeface="+mn-lt"/>
              </a:rPr>
              <a:t>ent</a:t>
            </a:r>
            <a:endParaRPr lang="en-US" altLang="en-US" b="0" dirty="0">
              <a:solidFill>
                <a:schemeClr val="tx1"/>
              </a:solidFill>
              <a:latin typeface="+mn-lt"/>
            </a:endParaRPr>
          </a:p>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smtClean="0">
                <a:solidFill>
                  <a:schemeClr val="tx1"/>
                </a:solidFill>
                <a:latin typeface="+mn-lt"/>
              </a:rPr>
              <a:t>Interest</a:t>
            </a:r>
          </a:p>
        </p:txBody>
      </p:sp>
      <p:sp>
        <p:nvSpPr>
          <p:cNvPr id="20" name="Text Box 8"/>
          <p:cNvSpPr txBox="1">
            <a:spLocks noChangeArrowheads="1"/>
          </p:cNvSpPr>
          <p:nvPr/>
        </p:nvSpPr>
        <p:spPr bwMode="auto">
          <a:xfrm>
            <a:off x="694653" y="2332059"/>
            <a:ext cx="3276600"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wrap="square"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smtClean="0">
                <a:latin typeface="+mn-lt"/>
              </a:rPr>
              <a:t>Expense Recorded</a:t>
            </a:r>
            <a:endParaRPr lang="en-US" altLang="en-US" sz="2800" b="1" dirty="0">
              <a:latin typeface="+mn-lt"/>
            </a:endParaRPr>
          </a:p>
        </p:txBody>
      </p:sp>
      <p:sp>
        <p:nvSpPr>
          <p:cNvPr id="21" name="Text Box 9"/>
          <p:cNvSpPr txBox="1">
            <a:spLocks noChangeArrowheads="1"/>
          </p:cNvSpPr>
          <p:nvPr/>
        </p:nvSpPr>
        <p:spPr bwMode="auto">
          <a:xfrm>
            <a:off x="5873994" y="2332059"/>
            <a:ext cx="2355606" cy="569387"/>
          </a:xfrm>
          <a:prstGeom prst="rect">
            <a:avLst/>
          </a:prstGeom>
          <a:solidFill>
            <a:srgbClr val="FBF5C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sz="2800" b="1" dirty="0" smtClean="0">
                <a:latin typeface="+mn-lt"/>
              </a:rPr>
              <a:t>Cash Payment</a:t>
            </a:r>
            <a:endParaRPr lang="en-US" altLang="en-US" sz="2800" b="1" dirty="0">
              <a:latin typeface="+mn-lt"/>
            </a:endParaRPr>
          </a:p>
        </p:txBody>
      </p:sp>
      <p:sp>
        <p:nvSpPr>
          <p:cNvPr id="22" name="Text Box 10"/>
          <p:cNvSpPr txBox="1">
            <a:spLocks noChangeArrowheads="1"/>
          </p:cNvSpPr>
          <p:nvPr/>
        </p:nvSpPr>
        <p:spPr bwMode="auto">
          <a:xfrm>
            <a:off x="4038527" y="2332059"/>
            <a:ext cx="17633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dirty="0">
                <a:solidFill>
                  <a:schemeClr val="tx1"/>
                </a:solidFill>
                <a:latin typeface="+mn-lt"/>
                <a:cs typeface="Arial" charset="0"/>
              </a:rPr>
              <a:t>BEFORE</a:t>
            </a:r>
          </a:p>
        </p:txBody>
      </p:sp>
      <p:sp>
        <p:nvSpPr>
          <p:cNvPr id="24" name="Rectangle 13"/>
          <p:cNvSpPr>
            <a:spLocks noChangeArrowheads="1"/>
          </p:cNvSpPr>
          <p:nvPr/>
        </p:nvSpPr>
        <p:spPr bwMode="auto">
          <a:xfrm>
            <a:off x="381000" y="3246459"/>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dirty="0" smtClean="0">
                <a:solidFill>
                  <a:schemeClr val="tx1"/>
                </a:solidFill>
                <a:latin typeface="+mn-lt"/>
              </a:rPr>
              <a:t>Accrued expenses </a:t>
            </a:r>
            <a:r>
              <a:rPr lang="en-US" altLang="en-US" b="0" dirty="0" smtClean="0">
                <a:solidFill>
                  <a:schemeClr val="tx1"/>
                </a:solidFill>
                <a:latin typeface="+mn-lt"/>
              </a:rPr>
              <a:t>often </a:t>
            </a:r>
            <a:r>
              <a:rPr lang="en-US" altLang="en-US" b="0" dirty="0">
                <a:solidFill>
                  <a:schemeClr val="tx1"/>
                </a:solidFill>
                <a:latin typeface="+mn-lt"/>
              </a:rPr>
              <a:t>occur in regard to:</a:t>
            </a:r>
          </a:p>
        </p:txBody>
      </p:sp>
      <p:sp>
        <p:nvSpPr>
          <p:cNvPr id="12" name="Rectangle 6"/>
          <p:cNvSpPr>
            <a:spLocks noChangeArrowheads="1"/>
          </p:cNvSpPr>
          <p:nvPr/>
        </p:nvSpPr>
        <p:spPr bwMode="auto">
          <a:xfrm>
            <a:off x="3657600" y="3768804"/>
            <a:ext cx="2895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square">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smtClean="0">
                <a:solidFill>
                  <a:schemeClr val="tx1"/>
                </a:solidFill>
                <a:latin typeface="+mn-lt"/>
              </a:rPr>
              <a:t>Taxes</a:t>
            </a:r>
            <a:endParaRPr lang="en-US" altLang="en-US" b="0" dirty="0">
              <a:solidFill>
                <a:schemeClr val="tx1"/>
              </a:solidFill>
              <a:latin typeface="+mn-lt"/>
            </a:endParaRPr>
          </a:p>
          <a:p>
            <a:pPr marL="457200" lvl="1" indent="-342900">
              <a:spcBef>
                <a:spcPts val="1200"/>
              </a:spcBef>
              <a:spcAft>
                <a:spcPts val="0"/>
              </a:spcAft>
              <a:buClr>
                <a:srgbClr val="990000"/>
              </a:buClr>
              <a:buSzPct val="100000"/>
              <a:buFont typeface="Arial" panose="020B0604020202020204" pitchFamily="34" charset="0"/>
              <a:buChar char="•"/>
            </a:pPr>
            <a:r>
              <a:rPr lang="en-US" altLang="en-US" b="0" dirty="0" smtClean="0">
                <a:solidFill>
                  <a:schemeClr val="tx1"/>
                </a:solidFill>
                <a:latin typeface="+mn-lt"/>
              </a:rPr>
              <a:t>Salaries</a:t>
            </a:r>
          </a:p>
        </p:txBody>
      </p:sp>
    </p:spTree>
    <p:extLst>
      <p:ext uri="{BB962C8B-B14F-4D97-AF65-F5344CB8AC3E}">
        <p14:creationId xmlns:p14="http://schemas.microsoft.com/office/powerpoint/2010/main" val="76487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wipe(left)">
                                      <p:cBhvr>
                                        <p:cTn id="2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3"/>
      <p:bldP spid="12" grpId="0" build="p" bldLvl="3"/>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590800"/>
          </a:xfrm>
          <a:prstGeom prst="rect">
            <a:avLst/>
          </a:prstGeom>
        </p:spPr>
        <p:txBody>
          <a:bodyPr/>
          <a:lstStyle/>
          <a:p>
            <a:pPr marL="574675" lvl="2" indent="-342900">
              <a:spcBef>
                <a:spcPts val="1200"/>
              </a:spcBef>
              <a:buClr>
                <a:srgbClr val="990000"/>
              </a:buClr>
              <a:buSzPct val="100000"/>
            </a:pPr>
            <a:r>
              <a:rPr lang="en-US" altLang="en-US" sz="2800" dirty="0" smtClean="0"/>
              <a:t>Adjusting </a:t>
            </a:r>
            <a:r>
              <a:rPr lang="en-US" altLang="en-US" sz="2800" dirty="0"/>
              <a:t>entry </a:t>
            </a:r>
            <a:r>
              <a:rPr lang="en-US" altLang="en-US" sz="2800" dirty="0" smtClean="0"/>
              <a:t>records </a:t>
            </a:r>
            <a:r>
              <a:rPr lang="en-US" altLang="en-US" sz="2800" dirty="0"/>
              <a:t>the obligation and recognizes the expense</a:t>
            </a:r>
            <a:r>
              <a:rPr lang="en-US" altLang="en-US" sz="2800" dirty="0" smtClean="0"/>
              <a:t>.</a:t>
            </a:r>
            <a:endParaRPr lang="en-US" altLang="en-US" sz="2800" dirty="0"/>
          </a:p>
          <a:p>
            <a:pPr marL="574675" lvl="2" indent="-342900">
              <a:spcBef>
                <a:spcPts val="1200"/>
              </a:spcBef>
              <a:buClr>
                <a:srgbClr val="990000"/>
              </a:buClr>
              <a:buSzPct val="100000"/>
            </a:pPr>
            <a:r>
              <a:rPr lang="en-US" altLang="en-US" sz="2800" dirty="0"/>
              <a:t>Adjusting entry: </a:t>
            </a:r>
          </a:p>
          <a:p>
            <a:pPr marL="1143000" lvl="1" indent="-346075">
              <a:spcBef>
                <a:spcPts val="1200"/>
              </a:spcBef>
              <a:buClr>
                <a:srgbClr val="990000"/>
              </a:buClr>
              <a:buSzPct val="80000"/>
              <a:buFont typeface="Wingdings" panose="05000000000000000000" pitchFamily="2" charset="2"/>
              <a:buChar char="§"/>
            </a:pPr>
            <a:r>
              <a:rPr lang="en-US" altLang="en-US" sz="2800" b="1" dirty="0" smtClean="0"/>
              <a:t>Increase</a:t>
            </a:r>
            <a:r>
              <a:rPr lang="en-US" altLang="en-US" sz="2800" dirty="0" smtClean="0"/>
              <a:t> </a:t>
            </a:r>
            <a:r>
              <a:rPr lang="en-US" altLang="en-US" sz="2800" dirty="0"/>
              <a:t>(</a:t>
            </a:r>
            <a:r>
              <a:rPr lang="en-US" altLang="en-US" sz="2800" dirty="0" smtClean="0"/>
              <a:t>debit) an </a:t>
            </a:r>
            <a:r>
              <a:rPr lang="en-US" altLang="en-US" sz="2800" b="1" dirty="0" smtClean="0"/>
              <a:t>expense account </a:t>
            </a:r>
            <a:r>
              <a:rPr lang="en-US" altLang="en-US" sz="2800" dirty="0"/>
              <a:t>and </a:t>
            </a:r>
          </a:p>
          <a:p>
            <a:pPr marL="1143000" lvl="1" indent="-346075">
              <a:spcBef>
                <a:spcPts val="1200"/>
              </a:spcBef>
              <a:buClr>
                <a:srgbClr val="990000"/>
              </a:buClr>
              <a:buSzPct val="80000"/>
              <a:buFont typeface="Wingdings" panose="05000000000000000000" pitchFamily="2" charset="2"/>
              <a:buChar char="§"/>
            </a:pPr>
            <a:r>
              <a:rPr lang="en-US" altLang="en-US" sz="2800" b="1" dirty="0" smtClean="0"/>
              <a:t>Increase</a:t>
            </a:r>
            <a:r>
              <a:rPr lang="en-US" altLang="en-US" sz="2800" dirty="0" smtClean="0"/>
              <a:t> </a:t>
            </a:r>
            <a:r>
              <a:rPr lang="en-US" altLang="en-US" sz="2800" dirty="0"/>
              <a:t>(</a:t>
            </a:r>
            <a:r>
              <a:rPr lang="en-US" altLang="en-US" sz="2800" dirty="0" smtClean="0"/>
              <a:t>credit) a </a:t>
            </a:r>
            <a:r>
              <a:rPr lang="en-US" altLang="en-US" sz="2800" b="1" dirty="0" smtClean="0"/>
              <a:t>liability account</a:t>
            </a:r>
            <a:endParaRPr lang="en-US" altLang="en-US" sz="2800" b="1"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2" name="Rectangle 1"/>
          <p:cNvSpPr/>
          <p:nvPr/>
        </p:nvSpPr>
        <p:spPr>
          <a:xfrm>
            <a:off x="719472"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Expense</a:t>
            </a:r>
            <a:endParaRPr lang="en-US" sz="2300" b="1" dirty="0">
              <a:solidFill>
                <a:schemeClr val="tx1"/>
              </a:solidFill>
            </a:endParaRPr>
          </a:p>
        </p:txBody>
      </p:sp>
      <p:sp>
        <p:nvSpPr>
          <p:cNvPr id="3" name="Rectangle 2"/>
          <p:cNvSpPr/>
          <p:nvPr/>
        </p:nvSpPr>
        <p:spPr>
          <a:xfrm>
            <a:off x="7194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r>
              <a:rPr lang="en-US" sz="2300" b="1" dirty="0">
                <a:solidFill>
                  <a:schemeClr val="tx1"/>
                </a:solidFill>
              </a:rPr>
              <a:t>Debit</a:t>
            </a:r>
          </a:p>
          <a:p>
            <a:r>
              <a:rPr lang="en-US" sz="2300" b="1" dirty="0">
                <a:solidFill>
                  <a:schemeClr val="tx1"/>
                </a:solidFill>
              </a:rPr>
              <a:t>Adjusting Entry (+)</a:t>
            </a:r>
          </a:p>
        </p:txBody>
      </p:sp>
      <p:sp>
        <p:nvSpPr>
          <p:cNvPr id="15" name="Rectangle 14"/>
          <p:cNvSpPr/>
          <p:nvPr/>
        </p:nvSpPr>
        <p:spPr>
          <a:xfrm>
            <a:off x="2395872"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endParaRPr lang="en-US" sz="2300" b="1" dirty="0">
              <a:solidFill>
                <a:schemeClr val="tx1"/>
              </a:solidFill>
            </a:endParaRPr>
          </a:p>
        </p:txBody>
      </p:sp>
      <p:cxnSp>
        <p:nvCxnSpPr>
          <p:cNvPr id="16" name="Straight Connector 15"/>
          <p:cNvCxnSpPr/>
          <p:nvPr/>
        </p:nvCxnSpPr>
        <p:spPr>
          <a:xfrm>
            <a:off x="708137"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95872"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05400" y="4191000"/>
            <a:ext cx="3352800" cy="4572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smtClean="0">
                <a:solidFill>
                  <a:schemeClr val="tx1"/>
                </a:solidFill>
              </a:rPr>
              <a:t>Liability</a:t>
            </a:r>
            <a:endParaRPr lang="en-US" sz="2300" b="1" dirty="0">
              <a:solidFill>
                <a:schemeClr val="tx1"/>
              </a:solidFill>
            </a:endParaRPr>
          </a:p>
        </p:txBody>
      </p:sp>
      <p:sp>
        <p:nvSpPr>
          <p:cNvPr id="26" name="Rectangle 25"/>
          <p:cNvSpPr/>
          <p:nvPr/>
        </p:nvSpPr>
        <p:spPr>
          <a:xfrm>
            <a:off x="51054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Ins="91440" rtlCol="0" anchor="t" anchorCtr="0"/>
          <a:lstStyle/>
          <a:p>
            <a:endParaRPr lang="en-US" sz="2300" b="1" dirty="0">
              <a:solidFill>
                <a:schemeClr val="tx1"/>
              </a:solidFill>
            </a:endParaRPr>
          </a:p>
        </p:txBody>
      </p:sp>
      <p:sp>
        <p:nvSpPr>
          <p:cNvPr id="27" name="Rectangle 26"/>
          <p:cNvSpPr/>
          <p:nvPr/>
        </p:nvSpPr>
        <p:spPr>
          <a:xfrm>
            <a:off x="6781800" y="4648200"/>
            <a:ext cx="1676400" cy="1371600"/>
          </a:xfrm>
          <a:prstGeom prst="rect">
            <a:avLst/>
          </a:prstGeom>
          <a:solidFill>
            <a:srgbClr val="ADE9C4"/>
          </a:solidFill>
        </p:spPr>
        <p:style>
          <a:lnRef idx="2">
            <a:schemeClr val="accent1">
              <a:shade val="50000"/>
            </a:schemeClr>
          </a:lnRef>
          <a:fillRef idx="1">
            <a:schemeClr val="accent1"/>
          </a:fillRef>
          <a:effectRef idx="0">
            <a:schemeClr val="accent1"/>
          </a:effectRef>
          <a:fontRef idx="minor">
            <a:schemeClr val="lt1"/>
          </a:fontRef>
        </p:style>
        <p:txBody>
          <a:bodyPr lIns="137160" rtlCol="0" anchor="t" anchorCtr="0"/>
          <a:lstStyle/>
          <a:p>
            <a:r>
              <a:rPr lang="en-US" sz="2300" b="1" dirty="0">
                <a:solidFill>
                  <a:schemeClr val="tx1"/>
                </a:solidFill>
              </a:rPr>
              <a:t>Credit</a:t>
            </a:r>
          </a:p>
          <a:p>
            <a:r>
              <a:rPr lang="en-US" sz="2300" b="1" dirty="0">
                <a:solidFill>
                  <a:schemeClr val="tx1"/>
                </a:solidFill>
              </a:rPr>
              <a:t>Adjusting Entry </a:t>
            </a:r>
            <a:r>
              <a:rPr lang="en-US" sz="2300" b="1" dirty="0" smtClean="0">
                <a:solidFill>
                  <a:schemeClr val="tx1"/>
                </a:solidFill>
              </a:rPr>
              <a:t>(+)</a:t>
            </a:r>
            <a:endParaRPr lang="en-US" sz="2300" b="1" dirty="0">
              <a:solidFill>
                <a:schemeClr val="tx1"/>
              </a:solidFill>
            </a:endParaRPr>
          </a:p>
        </p:txBody>
      </p:sp>
      <p:cxnSp>
        <p:nvCxnSpPr>
          <p:cNvPr id="13" name="Straight Arrow Connector 12"/>
          <p:cNvCxnSpPr/>
          <p:nvPr/>
        </p:nvCxnSpPr>
        <p:spPr>
          <a:xfrm>
            <a:off x="4072272" y="5105400"/>
            <a:ext cx="1033128" cy="0"/>
          </a:xfrm>
          <a:prstGeom prst="straightConnector1">
            <a:avLst/>
          </a:prstGeom>
          <a:ln w="57150">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1"/>
          <p:cNvSpPr>
            <a:spLocks noChangeArrowheads="1"/>
          </p:cNvSpPr>
          <p:nvPr/>
        </p:nvSpPr>
        <p:spPr bwMode="auto">
          <a:xfrm>
            <a:off x="6971412" y="3859620"/>
            <a:ext cx="1561368" cy="276999"/>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smtClean="0">
                <a:solidFill>
                  <a:srgbClr val="196E78"/>
                </a:solidFill>
                <a:latin typeface="+mn-lt"/>
              </a:rPr>
              <a:t>ILLUSTRATION 3.16</a:t>
            </a:r>
            <a:endParaRPr lang="en-US" altLang="en-US" sz="1200" dirty="0">
              <a:solidFill>
                <a:srgbClr val="196E78"/>
              </a:solidFill>
              <a:latin typeface="+mn-lt"/>
            </a:endParaRPr>
          </a:p>
        </p:txBody>
      </p:sp>
      <p:cxnSp>
        <p:nvCxnSpPr>
          <p:cNvPr id="29" name="Straight Connector 28"/>
          <p:cNvCxnSpPr/>
          <p:nvPr/>
        </p:nvCxnSpPr>
        <p:spPr>
          <a:xfrm>
            <a:off x="5094065" y="4648200"/>
            <a:ext cx="33641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781800" y="4648200"/>
            <a:ext cx="3544" cy="13716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050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057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t>Accrued Interest</a:t>
            </a:r>
          </a:p>
          <a:p>
            <a:pPr marL="0" lvl="2" indent="0">
              <a:lnSpc>
                <a:spcPct val="100000"/>
              </a:lnSpc>
              <a:spcBef>
                <a:spcPts val="1200"/>
              </a:spcBef>
              <a:buClr>
                <a:srgbClr val="990000"/>
              </a:buClr>
              <a:buSzPct val="100000"/>
              <a:buNone/>
            </a:pPr>
            <a:r>
              <a:rPr lang="en-US" altLang="en-US" sz="2600" b="1" dirty="0" smtClean="0"/>
              <a:t>Illustration</a:t>
            </a:r>
            <a:r>
              <a:rPr lang="en-US" altLang="en-US" sz="2600" b="1" dirty="0"/>
              <a:t>: </a:t>
            </a:r>
            <a:r>
              <a:rPr lang="en-GB" sz="2400" dirty="0" err="1"/>
              <a:t>Yazici</a:t>
            </a:r>
            <a:r>
              <a:rPr lang="en-US" altLang="en-US" sz="2600" dirty="0" smtClean="0"/>
              <a:t> </a:t>
            </a:r>
            <a:r>
              <a:rPr lang="en-US" altLang="en-US" sz="2600" dirty="0"/>
              <a:t>Advertising signed a three-month note payable in the amount of </a:t>
            </a:r>
            <a:r>
              <a:rPr lang="en-US" sz="2800" dirty="0"/>
              <a:t>₺</a:t>
            </a:r>
            <a:r>
              <a:rPr lang="en-US" altLang="en-US" sz="2600" dirty="0" smtClean="0"/>
              <a:t>5,000 </a:t>
            </a:r>
            <a:r>
              <a:rPr lang="en-US" altLang="en-US" sz="2600" dirty="0"/>
              <a:t>on October 1. The note requires </a:t>
            </a:r>
            <a:r>
              <a:rPr lang="en-GB" sz="2400" dirty="0" err="1"/>
              <a:t>Yazici</a:t>
            </a:r>
            <a:r>
              <a:rPr lang="en-US" altLang="en-US" sz="2600" dirty="0" smtClean="0"/>
              <a:t> </a:t>
            </a:r>
            <a:r>
              <a:rPr lang="en-US" altLang="en-US" sz="2600" dirty="0"/>
              <a:t>to pay interest at an annual rate of 12</a:t>
            </a:r>
            <a:r>
              <a:rPr lang="en-US" altLang="en-US" sz="2600" dirty="0" smtClean="0"/>
              <a:t>%.</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82947830"/>
              </p:ext>
            </p:extLst>
          </p:nvPr>
        </p:nvGraphicFramePr>
        <p:xfrm>
          <a:off x="513706" y="3581400"/>
          <a:ext cx="8020694" cy="1463040"/>
        </p:xfrm>
        <a:graphic>
          <a:graphicData uri="http://schemas.openxmlformats.org/drawingml/2006/table">
            <a:tbl>
              <a:tblPr>
                <a:tableStyleId>{5C22544A-7EE6-4342-B048-85BDC9FD1C3A}</a:tableStyleId>
              </a:tblPr>
              <a:tblGrid>
                <a:gridCol w="1483508">
                  <a:extLst>
                    <a:ext uri="{9D8B030D-6E8A-4147-A177-3AD203B41FA5}">
                      <a16:colId xmlns:a16="http://schemas.microsoft.com/office/drawing/2014/main" val="20000"/>
                    </a:ext>
                  </a:extLst>
                </a:gridCol>
                <a:gridCol w="573723">
                  <a:extLst>
                    <a:ext uri="{9D8B030D-6E8A-4147-A177-3AD203B41FA5}">
                      <a16:colId xmlns:a16="http://schemas.microsoft.com/office/drawing/2014/main" val="20001"/>
                    </a:ext>
                  </a:extLst>
                </a:gridCol>
                <a:gridCol w="1702900">
                  <a:extLst>
                    <a:ext uri="{9D8B030D-6E8A-4147-A177-3AD203B41FA5}">
                      <a16:colId xmlns:a16="http://schemas.microsoft.com/office/drawing/2014/main" val="20002"/>
                    </a:ext>
                  </a:extLst>
                </a:gridCol>
                <a:gridCol w="573723">
                  <a:extLst>
                    <a:ext uri="{9D8B030D-6E8A-4147-A177-3AD203B41FA5}">
                      <a16:colId xmlns:a16="http://schemas.microsoft.com/office/drawing/2014/main" val="20003"/>
                    </a:ext>
                  </a:extLst>
                </a:gridCol>
                <a:gridCol w="1902988">
                  <a:extLst>
                    <a:ext uri="{9D8B030D-6E8A-4147-A177-3AD203B41FA5}">
                      <a16:colId xmlns:a16="http://schemas.microsoft.com/office/drawing/2014/main" val="20004"/>
                    </a:ext>
                  </a:extLst>
                </a:gridCol>
                <a:gridCol w="586423">
                  <a:extLst>
                    <a:ext uri="{9D8B030D-6E8A-4147-A177-3AD203B41FA5}">
                      <a16:colId xmlns:a16="http://schemas.microsoft.com/office/drawing/2014/main" val="20005"/>
                    </a:ext>
                  </a:extLst>
                </a:gridCol>
                <a:gridCol w="1197429">
                  <a:extLst>
                    <a:ext uri="{9D8B030D-6E8A-4147-A177-3AD203B41FA5}">
                      <a16:colId xmlns:a16="http://schemas.microsoft.com/office/drawing/2014/main" val="20006"/>
                    </a:ext>
                  </a:extLst>
                </a:gridCol>
              </a:tblGrid>
              <a:tr h="546100">
                <a:tc>
                  <a:txBody>
                    <a:bodyPr/>
                    <a:lstStyle/>
                    <a:p>
                      <a:pPr algn="ctr" fontAlgn="b"/>
                      <a:r>
                        <a:rPr lang="en-US" sz="2400" b="1" u="none" strike="noStrike" dirty="0">
                          <a:effectLst/>
                        </a:rPr>
                        <a:t>Face Value </a:t>
                      </a:r>
                      <a:endParaRPr lang="en-US" sz="2400" b="1" u="none" strike="noStrike" dirty="0" smtClean="0">
                        <a:effectLst/>
                      </a:endParaRPr>
                    </a:p>
                    <a:p>
                      <a:pPr algn="ctr" fontAlgn="b"/>
                      <a:r>
                        <a:rPr lang="en-US" sz="2400" b="1" u="none" strike="noStrike" dirty="0" smtClean="0">
                          <a:effectLst/>
                        </a:rPr>
                        <a:t>of </a:t>
                      </a:r>
                      <a:r>
                        <a:rPr lang="en-US" sz="2400" b="1" u="none" strike="noStrike" dirty="0">
                          <a:effectLst/>
                        </a:rPr>
                        <a:t>Note</a:t>
                      </a:r>
                      <a:endParaRPr lang="en-US" sz="2400" b="1" i="0" u="none" strike="noStrike" dirty="0">
                        <a:solidFill>
                          <a:srgbClr val="000000"/>
                        </a:solidFill>
                        <a:effectLst/>
                        <a:latin typeface="Calibri" panose="020F0502020204030204" pitchFamily="34" charset="0"/>
                      </a:endParaRPr>
                    </a:p>
                  </a:txBody>
                  <a:tcPr marL="4233" marR="4233"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x</a:t>
                      </a:r>
                      <a:endParaRPr lang="en-US" sz="2400" b="1" i="0" u="none" strike="noStrike" dirty="0">
                        <a:solidFill>
                          <a:srgbClr val="000000"/>
                        </a:solidFill>
                        <a:effectLst/>
                        <a:latin typeface="Calibri" panose="020F0502020204030204" pitchFamily="34" charset="0"/>
                      </a:endParaRPr>
                    </a:p>
                  </a:txBody>
                  <a:tcPr marL="182880" marR="182880"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Annual </a:t>
                      </a:r>
                      <a:endParaRPr lang="en-US" sz="2400" b="1" u="none" strike="noStrike" dirty="0" smtClean="0">
                        <a:effectLst/>
                      </a:endParaRPr>
                    </a:p>
                    <a:p>
                      <a:pPr algn="ctr" fontAlgn="b"/>
                      <a:r>
                        <a:rPr lang="en-US" sz="2400" b="1" u="none" strike="noStrike" dirty="0" smtClean="0">
                          <a:effectLst/>
                        </a:rPr>
                        <a:t>Interest </a:t>
                      </a:r>
                      <a:r>
                        <a:rPr lang="en-US" sz="2400" b="1" u="none" strike="noStrike" dirty="0">
                          <a:effectLst/>
                        </a:rPr>
                        <a:t>Rate</a:t>
                      </a:r>
                      <a:endParaRPr lang="en-US" sz="2400" b="1" i="0" u="none" strike="noStrike" dirty="0">
                        <a:solidFill>
                          <a:srgbClr val="000000"/>
                        </a:solidFill>
                        <a:effectLst/>
                        <a:latin typeface="Calibri" panose="020F0502020204030204" pitchFamily="34" charset="0"/>
                      </a:endParaRPr>
                    </a:p>
                  </a:txBody>
                  <a:tcPr marL="4233" marR="4233"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x</a:t>
                      </a:r>
                      <a:endParaRPr lang="en-US" sz="2400" b="1" i="0" u="none" strike="noStrike" dirty="0">
                        <a:solidFill>
                          <a:srgbClr val="000000"/>
                        </a:solidFill>
                        <a:effectLst/>
                        <a:latin typeface="Calibri" panose="020F0502020204030204" pitchFamily="34" charset="0"/>
                      </a:endParaRPr>
                    </a:p>
                  </a:txBody>
                  <a:tcPr marL="182880" marR="182880"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Time in Terms </a:t>
                      </a:r>
                      <a:endParaRPr lang="en-US" sz="2400" b="1" u="none" strike="noStrike" dirty="0" smtClean="0">
                        <a:effectLst/>
                      </a:endParaRPr>
                    </a:p>
                    <a:p>
                      <a:pPr algn="ctr" fontAlgn="b"/>
                      <a:r>
                        <a:rPr lang="en-US" sz="2400" b="1" u="none" strike="noStrike" dirty="0" smtClean="0">
                          <a:effectLst/>
                        </a:rPr>
                        <a:t>of </a:t>
                      </a:r>
                      <a:r>
                        <a:rPr lang="en-US" sz="2400" b="1" u="none" strike="noStrike" dirty="0">
                          <a:effectLst/>
                        </a:rPr>
                        <a:t>One Year</a:t>
                      </a:r>
                      <a:endParaRPr lang="en-US" sz="2400" b="1" i="0" u="none" strike="noStrike" dirty="0">
                        <a:solidFill>
                          <a:srgbClr val="000000"/>
                        </a:solidFill>
                        <a:effectLst/>
                        <a:latin typeface="Calibri" panose="020F0502020204030204" pitchFamily="34" charset="0"/>
                      </a:endParaRPr>
                    </a:p>
                  </a:txBody>
                  <a:tcPr marL="4233" marR="4233"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a:t>
                      </a:r>
                      <a:endParaRPr lang="en-US" sz="2400" b="1" i="0" u="none" strike="noStrike" dirty="0">
                        <a:solidFill>
                          <a:srgbClr val="000000"/>
                        </a:solidFill>
                        <a:effectLst/>
                        <a:latin typeface="Calibri" panose="020F0502020204030204" pitchFamily="34" charset="0"/>
                      </a:endParaRPr>
                    </a:p>
                  </a:txBody>
                  <a:tcPr marL="182880" marR="182880" marT="91440" marB="91440" anchor="b">
                    <a:lnT w="19050" cap="flat" cmpd="sng" algn="ctr">
                      <a:solidFill>
                        <a:schemeClr val="tx1"/>
                      </a:solidFill>
                      <a:prstDash val="solid"/>
                      <a:round/>
                      <a:headEnd type="none" w="med" len="med"/>
                      <a:tailEnd type="none" w="med" len="med"/>
                    </a:lnT>
                  </a:tcPr>
                </a:tc>
                <a:tc>
                  <a:txBody>
                    <a:bodyPr/>
                    <a:lstStyle/>
                    <a:p>
                      <a:pPr algn="ctr" fontAlgn="b"/>
                      <a:r>
                        <a:rPr lang="en-US" sz="2400" b="1" u="none" strike="noStrike" dirty="0">
                          <a:effectLst/>
                        </a:rPr>
                        <a:t>Interest</a:t>
                      </a:r>
                      <a:endParaRPr lang="en-US" sz="2400" b="1" i="0" u="none" strike="noStrike" dirty="0">
                        <a:solidFill>
                          <a:srgbClr val="000000"/>
                        </a:solidFill>
                        <a:effectLst/>
                        <a:latin typeface="Calibri" panose="020F0502020204030204" pitchFamily="34" charset="0"/>
                      </a:endParaRPr>
                    </a:p>
                  </a:txBody>
                  <a:tcPr marL="4233" marR="4233" marT="91440" marB="91440" anchor="b">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0">
                <a:tc>
                  <a:txBody>
                    <a:bodyPr/>
                    <a:lstStyle/>
                    <a:p>
                      <a:pPr algn="ctr" fontAlgn="b"/>
                      <a:r>
                        <a:rPr lang="en-US" sz="2400" dirty="0" smtClean="0"/>
                        <a:t>₺</a:t>
                      </a:r>
                      <a:r>
                        <a:rPr lang="en-US" sz="2400" u="none" strike="noStrike" dirty="0" smtClean="0">
                          <a:effectLst/>
                        </a:rPr>
                        <a:t>5,000 </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u="none" strike="noStrike" dirty="0">
                          <a:effectLst/>
                        </a:rPr>
                        <a:t>x</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u="none" strike="noStrike" dirty="0">
                          <a:effectLst/>
                        </a:rPr>
                        <a:t>12%</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u="none" strike="noStrike" dirty="0">
                          <a:effectLst/>
                        </a:rPr>
                        <a:t>x</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u="none" strike="noStrike" dirty="0">
                          <a:effectLst/>
                        </a:rPr>
                        <a:t>1/12</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u="none" strike="noStrike" dirty="0">
                          <a:effectLst/>
                        </a:rPr>
                        <a:t>=</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tc>
                  <a:txBody>
                    <a:bodyPr/>
                    <a:lstStyle/>
                    <a:p>
                      <a:pPr algn="ctr" fontAlgn="b"/>
                      <a:r>
                        <a:rPr lang="en-US" sz="2400" dirty="0" smtClean="0"/>
                        <a:t>₺</a:t>
                      </a:r>
                      <a:r>
                        <a:rPr lang="en-US" sz="2400" u="none" strike="noStrike" dirty="0" smtClean="0">
                          <a:effectLst/>
                        </a:rPr>
                        <a:t>50 </a:t>
                      </a:r>
                      <a:endParaRPr lang="en-US" sz="2400" b="0" i="0" u="none" strike="noStrike" dirty="0">
                        <a:solidFill>
                          <a:srgbClr val="000000"/>
                        </a:solidFill>
                        <a:effectLst/>
                        <a:latin typeface="Calibri" panose="020F0502020204030204" pitchFamily="34" charset="0"/>
                      </a:endParaRPr>
                    </a:p>
                  </a:txBody>
                  <a:tcPr marL="4233" marR="4233" marT="91440" marB="91440"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0" name="LOBL"/>
          <p:cNvSpPr>
            <a:spLocks noGrp="1"/>
          </p:cNvSpPr>
          <p:nvPr>
            <p:ph sz="quarter" idx="4294967295"/>
          </p:nvPr>
        </p:nvSpPr>
        <p:spPr>
          <a:xfrm>
            <a:off x="309562" y="5181600"/>
            <a:ext cx="8529638" cy="1066800"/>
          </a:xfrm>
          <a:prstGeom prst="rect">
            <a:avLst/>
          </a:prstGeom>
        </p:spPr>
        <p:txBody>
          <a:bodyPr/>
          <a:lstStyle/>
          <a:p>
            <a:pPr marL="0" lvl="2" indent="0">
              <a:lnSpc>
                <a:spcPct val="100000"/>
              </a:lnSpc>
              <a:spcBef>
                <a:spcPts val="1200"/>
              </a:spcBef>
              <a:buClr>
                <a:srgbClr val="990000"/>
              </a:buClr>
              <a:buSzPct val="100000"/>
              <a:buNone/>
              <a:tabLst>
                <a:tab pos="1374775" algn="l"/>
                <a:tab pos="2055813" algn="l"/>
                <a:tab pos="5946775" algn="r"/>
                <a:tab pos="7259638" algn="r"/>
              </a:tabLst>
            </a:pPr>
            <a:r>
              <a:rPr lang="en-US" altLang="en-US" sz="2600" dirty="0" smtClean="0"/>
              <a:t>Oct. 31  	Interest Expense	50</a:t>
            </a:r>
          </a:p>
          <a:p>
            <a:pPr marL="0" lvl="2" indent="0">
              <a:lnSpc>
                <a:spcPct val="100000"/>
              </a:lnSpc>
              <a:spcBef>
                <a:spcPts val="600"/>
              </a:spcBef>
              <a:buClr>
                <a:srgbClr val="990000"/>
              </a:buClr>
              <a:buSzPct val="100000"/>
              <a:buNone/>
              <a:tabLst>
                <a:tab pos="1141413" algn="l"/>
                <a:tab pos="1828800" algn="l"/>
                <a:tab pos="6572250" algn="r"/>
                <a:tab pos="7199313" algn="r"/>
              </a:tabLst>
            </a:pPr>
            <a:r>
              <a:rPr lang="en-US" altLang="en-US" sz="2600" dirty="0" smtClean="0"/>
              <a:t>		Interest Payable		50</a:t>
            </a:r>
            <a:endParaRPr lang="en-US" altLang="en-US" sz="2600" dirty="0"/>
          </a:p>
        </p:txBody>
      </p:sp>
      <p:sp>
        <p:nvSpPr>
          <p:cNvPr id="28" name="Rectangle 11"/>
          <p:cNvSpPr>
            <a:spLocks noChangeArrowheads="1"/>
          </p:cNvSpPr>
          <p:nvPr/>
        </p:nvSpPr>
        <p:spPr bwMode="auto">
          <a:xfrm>
            <a:off x="7214452" y="5080852"/>
            <a:ext cx="1419425" cy="276999"/>
          </a:xfrm>
          <a:prstGeom prst="rect">
            <a:avLst/>
          </a:prstGeom>
          <a:solidFill>
            <a:schemeClr val="bg2"/>
          </a:solid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smtClean="0">
                <a:solidFill>
                  <a:srgbClr val="196E78"/>
                </a:solidFill>
                <a:latin typeface="+mn-lt"/>
              </a:rPr>
              <a:t>ILLUSTRATION 3.17</a:t>
            </a:r>
            <a:endParaRPr lang="en-US" altLang="en-US" sz="1200" dirty="0">
              <a:solidFill>
                <a:srgbClr val="196E78"/>
              </a:solidFill>
              <a:latin typeface="+mn-lt"/>
            </a:endParaRPr>
          </a:p>
        </p:txBody>
      </p:sp>
    </p:spTree>
    <p:extLst>
      <p:ext uri="{BB962C8B-B14F-4D97-AF65-F5344CB8AC3E}">
        <p14:creationId xmlns:p14="http://schemas.microsoft.com/office/powerpoint/2010/main" val="25498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bldLvl="3"/>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1" name="Rectangle 6"/>
          <p:cNvSpPr>
            <a:spLocks noChangeArrowheads="1"/>
          </p:cNvSpPr>
          <p:nvPr/>
        </p:nvSpPr>
        <p:spPr bwMode="auto">
          <a:xfrm>
            <a:off x="6629400" y="778520"/>
            <a:ext cx="2403764" cy="424732"/>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3.18</a:t>
            </a:r>
          </a:p>
          <a:p>
            <a:pPr>
              <a:lnSpc>
                <a:spcPct val="90000"/>
              </a:lnSpc>
            </a:pPr>
            <a:r>
              <a:rPr lang="en-US" altLang="en-US" sz="1200" b="0" dirty="0" smtClean="0">
                <a:solidFill>
                  <a:schemeClr val="tx1"/>
                </a:solidFill>
                <a:latin typeface="+mn-lt"/>
              </a:rPr>
              <a:t>Adjustment for accrued interest</a:t>
            </a:r>
            <a:endParaRPr lang="en-US" altLang="en-US" sz="1200" b="0" dirty="0">
              <a:solidFill>
                <a:schemeClr val="tx1"/>
              </a:solidFill>
              <a:latin typeface="+mn-lt"/>
            </a:endParaRPr>
          </a:p>
        </p:txBody>
      </p:sp>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232043"/>
            <a:ext cx="8382000" cy="510015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14200224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295400"/>
            <a:ext cx="8534400" cy="2057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t>Accrued Salaries and Wages</a:t>
            </a:r>
          </a:p>
          <a:p>
            <a:pPr marL="0" lvl="2" indent="0">
              <a:lnSpc>
                <a:spcPct val="100000"/>
              </a:lnSpc>
              <a:spcBef>
                <a:spcPts val="1200"/>
              </a:spcBef>
              <a:buClr>
                <a:srgbClr val="990000"/>
              </a:buClr>
              <a:buSzPct val="100000"/>
              <a:buNone/>
            </a:pPr>
            <a:r>
              <a:rPr lang="en-US" altLang="en-US" sz="2600" b="1" dirty="0" smtClean="0"/>
              <a:t>Illustration</a:t>
            </a:r>
            <a:r>
              <a:rPr lang="en-US" altLang="en-US" sz="2600" b="1" dirty="0"/>
              <a:t>: </a:t>
            </a:r>
            <a:r>
              <a:rPr lang="en-GB" sz="2400" dirty="0" err="1"/>
              <a:t>Yazici</a:t>
            </a:r>
            <a:r>
              <a:rPr lang="en-US" altLang="en-US" sz="2600" dirty="0" smtClean="0"/>
              <a:t> </a:t>
            </a:r>
            <a:r>
              <a:rPr lang="en-US" altLang="en-US" sz="2600" dirty="0"/>
              <a:t>Advertising paid salaries and wages on October 26; the next payment of salaries will not occur until November 9. The employees receive total salaries of </a:t>
            </a:r>
            <a:r>
              <a:rPr lang="en-US" sz="2800" dirty="0"/>
              <a:t>₺</a:t>
            </a:r>
            <a:r>
              <a:rPr lang="en-US" altLang="en-US" sz="2600" dirty="0" smtClean="0"/>
              <a:t>2,000 </a:t>
            </a:r>
            <a:r>
              <a:rPr lang="en-US" altLang="en-US" sz="2600" dirty="0"/>
              <a:t>for a five-day work week, or </a:t>
            </a:r>
            <a:r>
              <a:rPr lang="en-US" sz="2800" dirty="0"/>
              <a:t>₺</a:t>
            </a:r>
            <a:r>
              <a:rPr lang="en-US" altLang="en-US" sz="2600" dirty="0" smtClean="0"/>
              <a:t>400 </a:t>
            </a:r>
            <a:r>
              <a:rPr lang="en-US" altLang="en-US" sz="2600" dirty="0"/>
              <a:t>per day</a:t>
            </a:r>
            <a:r>
              <a:rPr lang="en-US" altLang="en-US" sz="2600" dirty="0" smtClean="0"/>
              <a:t>.</a:t>
            </a:r>
            <a:endParaRPr lang="en-US" altLang="en-US" sz="26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6096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28" name="Rectangle 11"/>
          <p:cNvSpPr>
            <a:spLocks noChangeArrowheads="1"/>
          </p:cNvSpPr>
          <p:nvPr/>
        </p:nvSpPr>
        <p:spPr bwMode="auto">
          <a:xfrm>
            <a:off x="6705600" y="3455514"/>
            <a:ext cx="1419425" cy="276999"/>
          </a:xfrm>
          <a:prstGeom prst="rect">
            <a:avLst/>
          </a:prstGeom>
          <a:solidFill>
            <a:schemeClr val="bg2"/>
          </a:solid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smtClean="0">
                <a:solidFill>
                  <a:srgbClr val="196E78"/>
                </a:solidFill>
                <a:latin typeface="+mn-lt"/>
              </a:rPr>
              <a:t>ILLUSTRATION 3.19</a:t>
            </a:r>
            <a:endParaRPr lang="en-US" altLang="en-US" sz="1200" dirty="0">
              <a:solidFill>
                <a:srgbClr val="196E78"/>
              </a:solidFill>
              <a:latin typeface="+mn-lt"/>
            </a:endParaRPr>
          </a:p>
        </p:txBody>
      </p:sp>
      <p:pic>
        <p:nvPicPr>
          <p:cNvPr id="1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24000" y="3722776"/>
            <a:ext cx="6096000" cy="258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909300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49</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5334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11" name="Rectangle 6"/>
          <p:cNvSpPr>
            <a:spLocks noChangeArrowheads="1"/>
          </p:cNvSpPr>
          <p:nvPr/>
        </p:nvSpPr>
        <p:spPr bwMode="auto">
          <a:xfrm>
            <a:off x="6629400" y="621874"/>
            <a:ext cx="2403764" cy="590931"/>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90000"/>
              </a:lnSpc>
            </a:pPr>
            <a:r>
              <a:rPr lang="en-US" altLang="en-US" sz="1200" dirty="0" smtClean="0">
                <a:solidFill>
                  <a:srgbClr val="196E78"/>
                </a:solidFill>
                <a:latin typeface="+mn-lt"/>
              </a:rPr>
              <a:t>ILLUSTRATION 3.20</a:t>
            </a:r>
          </a:p>
          <a:p>
            <a:pPr>
              <a:lnSpc>
                <a:spcPct val="90000"/>
              </a:lnSpc>
            </a:pPr>
            <a:r>
              <a:rPr lang="en-US" altLang="en-US" sz="1200" b="0" dirty="0" smtClean="0">
                <a:solidFill>
                  <a:schemeClr val="tx1"/>
                </a:solidFill>
                <a:latin typeface="+mn-lt"/>
              </a:rPr>
              <a:t>Adjustment for accrued salaries and wages</a:t>
            </a:r>
            <a:endParaRPr lang="en-US" altLang="en-US" sz="1200" b="0" dirty="0">
              <a:solidFill>
                <a:schemeClr val="tx1"/>
              </a:solidFill>
              <a:latin typeface="+mn-lt"/>
            </a:endParaRPr>
          </a:p>
        </p:txBody>
      </p:sp>
      <p:pic>
        <p:nvPicPr>
          <p:cNvPr id="12"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238614"/>
            <a:ext cx="8229600" cy="510419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2651721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724400"/>
          </a:xfrm>
          <a:prstGeom prst="rect">
            <a:avLst/>
          </a:prstGeom>
        </p:spPr>
        <p:txBody>
          <a:bodyPr/>
          <a:lstStyle/>
          <a:p>
            <a:pPr marL="574675" lvl="2" indent="-346075">
              <a:lnSpc>
                <a:spcPct val="100000"/>
              </a:lnSpc>
              <a:spcBef>
                <a:spcPts val="1200"/>
              </a:spcBef>
              <a:buClr>
                <a:srgbClr val="990000"/>
              </a:buClr>
              <a:buSzPct val="100000"/>
            </a:pPr>
            <a:r>
              <a:rPr lang="en-US" altLang="en-US" sz="2800" dirty="0" smtClean="0"/>
              <a:t>Monthly </a:t>
            </a:r>
            <a:r>
              <a:rPr lang="en-US" altLang="en-US" sz="2800" dirty="0"/>
              <a:t>and quarterly time periods are called </a:t>
            </a:r>
            <a:r>
              <a:rPr lang="en-US" altLang="en-US" sz="2800" b="1" dirty="0">
                <a:solidFill>
                  <a:srgbClr val="0000CC"/>
                </a:solidFill>
              </a:rPr>
              <a:t>interim </a:t>
            </a:r>
            <a:r>
              <a:rPr lang="en-US" altLang="en-US" sz="2800" b="1" dirty="0" smtClean="0">
                <a:solidFill>
                  <a:srgbClr val="0000CC"/>
                </a:solidFill>
              </a:rPr>
              <a:t>periods</a:t>
            </a:r>
            <a:endParaRPr lang="en-US" altLang="en-US" sz="2800" b="1" dirty="0">
              <a:solidFill>
                <a:srgbClr val="0000CC"/>
              </a:solidFill>
            </a:endParaRPr>
          </a:p>
          <a:p>
            <a:pPr marL="574675" lvl="2" indent="-346075">
              <a:lnSpc>
                <a:spcPct val="100000"/>
              </a:lnSpc>
              <a:spcBef>
                <a:spcPts val="1200"/>
              </a:spcBef>
              <a:buClr>
                <a:srgbClr val="990000"/>
              </a:buClr>
              <a:buSzPct val="100000"/>
            </a:pPr>
            <a:r>
              <a:rPr lang="en-US" altLang="en-US" sz="2800" dirty="0"/>
              <a:t>Most large companies must prepare both </a:t>
            </a:r>
            <a:r>
              <a:rPr lang="en-US" altLang="en-US" sz="2800" b="1" dirty="0"/>
              <a:t>quarterly</a:t>
            </a:r>
            <a:r>
              <a:rPr lang="en-US" altLang="en-US" sz="2800" dirty="0"/>
              <a:t> and </a:t>
            </a:r>
            <a:r>
              <a:rPr lang="en-US" altLang="en-US" sz="2800" b="1" dirty="0"/>
              <a:t>annual</a:t>
            </a:r>
            <a:r>
              <a:rPr lang="en-US" altLang="en-US" sz="2800" dirty="0"/>
              <a:t> financial </a:t>
            </a:r>
            <a:r>
              <a:rPr lang="en-US" altLang="en-US" sz="2800" dirty="0" smtClean="0"/>
              <a:t>statements</a:t>
            </a:r>
            <a:endParaRPr lang="en-US" altLang="en-US" sz="2800" dirty="0"/>
          </a:p>
          <a:p>
            <a:pPr marL="574675" lvl="2" indent="-346075">
              <a:lnSpc>
                <a:spcPct val="100000"/>
              </a:lnSpc>
              <a:spcBef>
                <a:spcPts val="1200"/>
              </a:spcBef>
              <a:buClr>
                <a:srgbClr val="990000"/>
              </a:buClr>
              <a:buSzPct val="100000"/>
            </a:pPr>
            <a:r>
              <a:rPr lang="en-US" altLang="en-US" sz="2800" b="1" dirty="0">
                <a:solidFill>
                  <a:srgbClr val="0000CC"/>
                </a:solidFill>
              </a:rPr>
              <a:t>Fiscal Year </a:t>
            </a:r>
            <a:r>
              <a:rPr lang="en-US" altLang="en-US" sz="2800" dirty="0"/>
              <a:t>= Accounting time period that is </a:t>
            </a:r>
            <a:r>
              <a:rPr lang="en-US" altLang="en-US" sz="2800" b="1" dirty="0"/>
              <a:t>one year </a:t>
            </a:r>
            <a:r>
              <a:rPr lang="en-US" altLang="en-US" sz="2800" dirty="0"/>
              <a:t>in </a:t>
            </a:r>
            <a:r>
              <a:rPr lang="en-US" altLang="en-US" sz="2800" dirty="0" smtClean="0"/>
              <a:t>length</a:t>
            </a:r>
            <a:endParaRPr lang="en-US" altLang="en-US" sz="2800" dirty="0"/>
          </a:p>
          <a:p>
            <a:pPr marL="574675" lvl="2" indent="-346075">
              <a:lnSpc>
                <a:spcPct val="100000"/>
              </a:lnSpc>
              <a:spcBef>
                <a:spcPts val="1200"/>
              </a:spcBef>
              <a:buClr>
                <a:srgbClr val="990000"/>
              </a:buClr>
              <a:buSzPct val="100000"/>
            </a:pPr>
            <a:r>
              <a:rPr lang="en-US" altLang="en-US" sz="2800" b="1" dirty="0">
                <a:solidFill>
                  <a:srgbClr val="0000CC"/>
                </a:solidFill>
              </a:rPr>
              <a:t>Calendar Year </a:t>
            </a:r>
            <a:r>
              <a:rPr lang="en-US" altLang="en-US" sz="2800" dirty="0"/>
              <a:t>= January 1 to December </a:t>
            </a:r>
            <a:r>
              <a:rPr lang="en-US" altLang="en-US" sz="2800" dirty="0" smtClean="0"/>
              <a:t>31</a:t>
            </a: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smtClean="0">
                <a:solidFill>
                  <a:schemeClr val="accent1"/>
                </a:solidFill>
                <a:latin typeface="Calibri" panose="020F0502020204030204" pitchFamily="34" charset="0"/>
                <a:ea typeface="Source Sans Pro" charset="0"/>
                <a:cs typeface="Calibri" panose="020F0502020204030204" pitchFamily="34" charset="0"/>
              </a:rPr>
              <a:t>Fiscal and Calendar Years</a:t>
            </a:r>
            <a:endParaRPr 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7328101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304800" y="1752600"/>
            <a:ext cx="8534400" cy="4419600"/>
          </a:xfrm>
        </p:spPr>
        <p:txBody>
          <a:bodyPr/>
          <a:lstStyle/>
          <a:p>
            <a:r>
              <a:rPr lang="en-US" sz="1600" dirty="0"/>
              <a:t>After this adjustment, the balance in Salaries and Wages Expense of 5,200 (13 days × 400) is the actual salary and wages expense for October. The balance in Salaries and Wages Payable of 1,200 is the amount of the liability for salaries and wages </a:t>
            </a:r>
            <a:r>
              <a:rPr lang="en-US" sz="1600" dirty="0" err="1"/>
              <a:t>Yazici</a:t>
            </a:r>
            <a:r>
              <a:rPr lang="en-US" sz="1600" dirty="0"/>
              <a:t> owes as of October 31. Without the 1,200 adjustment for salaries and wages, </a:t>
            </a:r>
            <a:r>
              <a:rPr lang="en-US" sz="1600" dirty="0" err="1"/>
              <a:t>Yazici's</a:t>
            </a:r>
            <a:r>
              <a:rPr lang="en-US" sz="1600" dirty="0"/>
              <a:t> expenses are understated 1,200 and its liabilities are understated 1,200.</a:t>
            </a:r>
          </a:p>
          <a:p>
            <a:r>
              <a:rPr lang="en-US" sz="1600" dirty="0" err="1"/>
              <a:t>Yazici</a:t>
            </a:r>
            <a:r>
              <a:rPr lang="en-US" sz="1600" dirty="0"/>
              <a:t> pays salaries and wages every two weeks. Consequently, the next payday is November 9, when the company will again pay total salaries and wages of 4,000. The payment consists of 1,200 of salaries and wages payable at October 31 plus 2,800 of salaries and wages expense for November (7 working days, as shown in the November calendar × 400). Therefore, </a:t>
            </a:r>
            <a:r>
              <a:rPr lang="en-US" sz="1600" dirty="0" err="1"/>
              <a:t>Yazici</a:t>
            </a:r>
            <a:r>
              <a:rPr lang="en-US" sz="1600" dirty="0"/>
              <a:t> makes the following entry on November 9.</a:t>
            </a:r>
          </a:p>
          <a:p>
            <a:endParaRPr lang="en-US" sz="1600" dirty="0"/>
          </a:p>
          <a:p>
            <a:r>
              <a:rPr lang="en-US" sz="1600" dirty="0"/>
              <a:t>Nov. 9</a:t>
            </a:r>
          </a:p>
          <a:p>
            <a:r>
              <a:rPr lang="en-US" sz="1600" dirty="0" smtClean="0"/>
              <a:t>Dr. Salaries </a:t>
            </a:r>
            <a:r>
              <a:rPr lang="en-US" sz="1600" dirty="0"/>
              <a:t>and Wages </a:t>
            </a:r>
            <a:r>
              <a:rPr lang="en-US" sz="1600" dirty="0" smtClean="0"/>
              <a:t>Payable 1,200</a:t>
            </a:r>
            <a:endParaRPr lang="en-US" sz="1600" dirty="0"/>
          </a:p>
          <a:p>
            <a:r>
              <a:rPr lang="en-US" sz="1600" dirty="0" smtClean="0"/>
              <a:t>Dr. Salaries </a:t>
            </a:r>
            <a:r>
              <a:rPr lang="en-US" sz="1600" dirty="0"/>
              <a:t>and Wages </a:t>
            </a:r>
            <a:r>
              <a:rPr lang="en-US" sz="1600" dirty="0" smtClean="0"/>
              <a:t>Expense 2,800</a:t>
            </a:r>
            <a:endParaRPr lang="en-US" sz="1600" dirty="0"/>
          </a:p>
          <a:p>
            <a:r>
              <a:rPr lang="en-US" sz="1600" dirty="0" smtClean="0"/>
              <a:t>                          </a:t>
            </a:r>
            <a:r>
              <a:rPr lang="en-US" sz="1600" dirty="0"/>
              <a:t> </a:t>
            </a:r>
            <a:r>
              <a:rPr lang="en-US" sz="1600" dirty="0" smtClean="0"/>
              <a:t>Cr. Cash 4,000</a:t>
            </a:r>
            <a:endParaRPr lang="en-US" sz="1600" dirty="0"/>
          </a:p>
          <a:p>
            <a:r>
              <a:rPr lang="en-US" sz="1600" dirty="0"/>
              <a:t>  (To record November 9 payroll)</a:t>
            </a:r>
          </a:p>
          <a:p>
            <a:endParaRPr lang="en-US" sz="1000" dirty="0"/>
          </a:p>
        </p:txBody>
      </p:sp>
      <p:sp>
        <p:nvSpPr>
          <p:cNvPr id="3" name="Slide Number Placeholder 2"/>
          <p:cNvSpPr>
            <a:spLocks noGrp="1"/>
          </p:cNvSpPr>
          <p:nvPr>
            <p:ph type="sldNum" sz="quarter" idx="10"/>
          </p:nvPr>
        </p:nvSpPr>
        <p:spPr/>
        <p:txBody>
          <a:bodyPr/>
          <a:lstStyle/>
          <a:p>
            <a:fld id="{67B19427-F580-D146-B60E-4CADEE75497F}" type="slidenum">
              <a:rPr lang="en-US" smtClean="0"/>
              <a:pPr/>
              <a:t>50</a:t>
            </a:fld>
            <a:endParaRPr lang="en-US" dirty="0"/>
          </a:p>
        </p:txBody>
      </p:sp>
      <p:sp>
        <p:nvSpPr>
          <p:cNvPr id="4" name="Footer Placeholder 3"/>
          <p:cNvSpPr>
            <a:spLocks noGrp="1"/>
          </p:cNvSpPr>
          <p:nvPr>
            <p:ph type="ftr" sz="quarter" idx="11"/>
          </p:nvPr>
        </p:nvSpPr>
        <p:spPr/>
        <p:txBody>
          <a:bodyPr/>
          <a:lstStyle/>
          <a:p>
            <a:r>
              <a:rPr lang="en-US" smtClean="0"/>
              <a:t>Copyright ©2018 John Wiley &amp; Son, Inc. </a:t>
            </a:r>
            <a:endParaRPr lang="en-US" dirty="0"/>
          </a:p>
        </p:txBody>
      </p:sp>
      <p:sp>
        <p:nvSpPr>
          <p:cNvPr id="5" name="Content Placeholder 4"/>
          <p:cNvSpPr>
            <a:spLocks noGrp="1"/>
          </p:cNvSpPr>
          <p:nvPr>
            <p:ph sz="quarter" idx="16"/>
          </p:nvPr>
        </p:nvSpPr>
        <p:spPr/>
        <p:txBody>
          <a:bodyPr/>
          <a:lstStyle/>
          <a:p>
            <a:r>
              <a:rPr lang="en-US" altLang="en-US" b="1" dirty="0">
                <a:ea typeface="Source Sans Pro" charset="0"/>
              </a:rPr>
              <a:t>Accrued Expenses</a:t>
            </a:r>
            <a:endParaRPr lang="en-US" dirty="0"/>
          </a:p>
        </p:txBody>
      </p:sp>
    </p:spTree>
    <p:extLst>
      <p:ext uri="{BB962C8B-B14F-4D97-AF65-F5344CB8AC3E}">
        <p14:creationId xmlns:p14="http://schemas.microsoft.com/office/powerpoint/2010/main" val="702199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51</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Accrued Expenses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90351222"/>
              </p:ext>
            </p:extLst>
          </p:nvPr>
        </p:nvGraphicFramePr>
        <p:xfrm>
          <a:off x="263913" y="1676400"/>
          <a:ext cx="8630223" cy="3475778"/>
        </p:xfrm>
        <a:graphic>
          <a:graphicData uri="http://schemas.openxmlformats.org/drawingml/2006/table">
            <a:tbl>
              <a:tblPr>
                <a:tableStyleId>{5C22544A-7EE6-4342-B048-85BDC9FD1C3A}</a:tableStyleId>
              </a:tblPr>
              <a:tblGrid>
                <a:gridCol w="1959737">
                  <a:extLst>
                    <a:ext uri="{9D8B030D-6E8A-4147-A177-3AD203B41FA5}">
                      <a16:colId xmlns:a16="http://schemas.microsoft.com/office/drawing/2014/main" val="20000"/>
                    </a:ext>
                  </a:extLst>
                </a:gridCol>
                <a:gridCol w="2812479">
                  <a:extLst>
                    <a:ext uri="{9D8B030D-6E8A-4147-A177-3AD203B41FA5}">
                      <a16:colId xmlns:a16="http://schemas.microsoft.com/office/drawing/2014/main" val="20001"/>
                    </a:ext>
                  </a:extLst>
                </a:gridCol>
                <a:gridCol w="1829626">
                  <a:extLst>
                    <a:ext uri="{9D8B030D-6E8A-4147-A177-3AD203B41FA5}">
                      <a16:colId xmlns:a16="http://schemas.microsoft.com/office/drawing/2014/main" val="20002"/>
                    </a:ext>
                  </a:extLst>
                </a:gridCol>
                <a:gridCol w="2028381">
                  <a:extLst>
                    <a:ext uri="{9D8B030D-6E8A-4147-A177-3AD203B41FA5}">
                      <a16:colId xmlns:a16="http://schemas.microsoft.com/office/drawing/2014/main" val="20003"/>
                    </a:ext>
                  </a:extLst>
                </a:gridCol>
              </a:tblGrid>
              <a:tr h="728345">
                <a:tc gridSpan="4">
                  <a:txBody>
                    <a:bodyPr/>
                    <a:lstStyle/>
                    <a:p>
                      <a:pPr algn="ctr" fontAlgn="b"/>
                      <a:r>
                        <a:rPr lang="en-US" sz="2800" b="1" i="0" u="none" strike="noStrike" dirty="0" smtClean="0">
                          <a:solidFill>
                            <a:srgbClr val="000000"/>
                          </a:solidFill>
                          <a:effectLst/>
                          <a:latin typeface="Calibri" panose="020F0502020204030204" pitchFamily="34" charset="0"/>
                        </a:rPr>
                        <a:t>Accounting for Accrued Revenues</a:t>
                      </a:r>
                      <a:endParaRPr lang="en-US" sz="2800" b="1" i="0" u="none" strike="noStrike" dirty="0">
                        <a:solidFill>
                          <a:srgbClr val="000000"/>
                        </a:solidFill>
                        <a:effectLst/>
                        <a:latin typeface="Calibri" panose="020F0502020204030204" pitchFamily="34" charset="0"/>
                      </a:endParaRPr>
                    </a:p>
                  </a:txBody>
                  <a:tcPr marT="4233"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T="4233" marB="0" anchor="b"/>
                </a:tc>
                <a:extLst>
                  <a:ext uri="{0D108BD9-81ED-4DB2-BD59-A6C34878D82A}">
                    <a16:rowId xmlns:a16="http://schemas.microsoft.com/office/drawing/2014/main" val="10000"/>
                  </a:ext>
                </a:extLst>
              </a:tr>
              <a:tr h="728345">
                <a:tc>
                  <a:txBody>
                    <a:bodyPr/>
                    <a:lstStyle/>
                    <a:p>
                      <a:pPr algn="l" fontAlgn="b"/>
                      <a:r>
                        <a:rPr lang="en-US" sz="2400" b="1" u="none" strike="noStrike" dirty="0">
                          <a:effectLst/>
                        </a:rPr>
                        <a:t>Examples</a:t>
                      </a:r>
                      <a:endParaRPr lang="en-US" sz="2400" b="1" i="0" u="none" strike="noStrike" dirty="0">
                        <a:solidFill>
                          <a:srgbClr val="000000"/>
                        </a:solidFill>
                        <a:effectLst/>
                        <a:latin typeface="Calibri" panose="020F0502020204030204" pitchFamily="34" charset="0"/>
                      </a:endParaRPr>
                    </a:p>
                  </a:txBody>
                  <a:tcPr marT="4233" marB="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Reason for </a:t>
                      </a:r>
                      <a:endParaRPr lang="en-US" sz="2400" b="1" u="none" strike="noStrike" dirty="0" smtClean="0">
                        <a:effectLst/>
                      </a:endParaRP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Accounts </a:t>
                      </a:r>
                      <a:endParaRPr lang="en-US" sz="2400" b="1" u="none" strike="noStrike" dirty="0" smtClean="0">
                        <a:effectLst/>
                      </a:endParaRPr>
                    </a:p>
                    <a:p>
                      <a:pPr algn="l" fontAlgn="b"/>
                      <a:r>
                        <a:rPr lang="en-US" sz="2400" b="1" u="none" strike="noStrike" dirty="0" smtClean="0">
                          <a:effectLst/>
                        </a:rPr>
                        <a:t>Before </a:t>
                      </a:r>
                    </a:p>
                    <a:p>
                      <a:pPr algn="l" fontAlgn="b"/>
                      <a:r>
                        <a:rPr lang="en-US" sz="2400" b="1" u="none" strike="noStrike" dirty="0" smtClean="0">
                          <a:effectLst/>
                        </a:rPr>
                        <a:t>Adjustment</a:t>
                      </a:r>
                      <a:endParaRPr lang="en-US" sz="2400" b="1" i="0" u="none" strike="noStrike" dirty="0">
                        <a:solidFill>
                          <a:srgbClr val="000000"/>
                        </a:solidFill>
                        <a:effectLst/>
                        <a:latin typeface="Calibri" panose="020F0502020204030204" pitchFamily="34" charset="0"/>
                      </a:endParaRPr>
                    </a:p>
                  </a:txBody>
                  <a:tcPr marT="4233" marB="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400" b="1" u="none" strike="noStrike" dirty="0">
                          <a:effectLst/>
                        </a:rPr>
                        <a:t>Adjusting </a:t>
                      </a:r>
                      <a:endParaRPr lang="en-US" sz="2400" b="1" u="none" strike="noStrike" dirty="0" smtClean="0">
                        <a:effectLst/>
                      </a:endParaRPr>
                    </a:p>
                    <a:p>
                      <a:pPr algn="l" fontAlgn="b"/>
                      <a:r>
                        <a:rPr lang="en-US" sz="2400" b="1" u="none" strike="noStrike" dirty="0" smtClean="0">
                          <a:effectLst/>
                        </a:rPr>
                        <a:t>Entry</a:t>
                      </a:r>
                      <a:endParaRPr lang="en-US" sz="2400" b="1" i="0" u="none" strike="noStrike" dirty="0">
                        <a:solidFill>
                          <a:srgbClr val="000000"/>
                        </a:solidFill>
                        <a:effectLst/>
                        <a:latin typeface="Calibri" panose="020F0502020204030204" pitchFamily="34" charset="0"/>
                      </a:endParaRPr>
                    </a:p>
                  </a:txBody>
                  <a:tcPr marT="4233" marB="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456690">
                <a:tc>
                  <a:txBody>
                    <a:bodyPr/>
                    <a:lstStyle/>
                    <a:p>
                      <a:pPr algn="l" fontAlgn="t"/>
                      <a:r>
                        <a:rPr lang="en-US" sz="2400" u="none" strike="noStrike" dirty="0" smtClean="0">
                          <a:effectLst/>
                        </a:rPr>
                        <a:t>Interest,</a:t>
                      </a:r>
                    </a:p>
                    <a:p>
                      <a:pPr algn="l" fontAlgn="t"/>
                      <a:r>
                        <a:rPr lang="en-US" sz="2400" b="0" i="0" u="none" strike="noStrike" dirty="0" smtClean="0">
                          <a:solidFill>
                            <a:srgbClr val="000000"/>
                          </a:solidFill>
                          <a:effectLst/>
                          <a:latin typeface="Calibri" panose="020F0502020204030204" pitchFamily="34" charset="0"/>
                        </a:rPr>
                        <a:t>rent, salaries</a:t>
                      </a:r>
                      <a:endParaRPr lang="en-US" sz="2400" b="0" i="0" u="none" strike="noStrike" dirty="0">
                        <a:solidFill>
                          <a:srgbClr val="00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effectLst/>
                        </a:rPr>
                        <a:t>Expenses have</a:t>
                      </a:r>
                    </a:p>
                    <a:p>
                      <a:pPr algn="l" fontAlgn="t"/>
                      <a:r>
                        <a:rPr lang="en-US" sz="2400" b="0" i="0" u="none" strike="noStrike" baseline="0" dirty="0" smtClean="0">
                          <a:solidFill>
                            <a:srgbClr val="000000"/>
                          </a:solidFill>
                          <a:effectLst/>
                          <a:latin typeface="Calibri" panose="020F0502020204030204" pitchFamily="34" charset="0"/>
                        </a:rPr>
                        <a:t>been incurred but</a:t>
                      </a:r>
                    </a:p>
                    <a:p>
                      <a:pPr algn="l" fontAlgn="t"/>
                      <a:r>
                        <a:rPr lang="en-US" sz="2400" b="0" i="0" u="none" strike="noStrike" baseline="0" dirty="0" smtClean="0">
                          <a:solidFill>
                            <a:srgbClr val="000000"/>
                          </a:solidFill>
                          <a:effectLst/>
                          <a:latin typeface="Calibri" panose="020F0502020204030204" pitchFamily="34" charset="0"/>
                        </a:rPr>
                        <a:t>not yet paid in</a:t>
                      </a:r>
                    </a:p>
                    <a:p>
                      <a:pPr algn="l" fontAlgn="t"/>
                      <a:r>
                        <a:rPr lang="en-US" sz="2400" b="0" i="0" u="none" strike="noStrike" baseline="0" dirty="0" smtClean="0">
                          <a:solidFill>
                            <a:srgbClr val="000000"/>
                          </a:solidFill>
                          <a:effectLst/>
                          <a:latin typeface="Calibri" panose="020F0502020204030204" pitchFamily="34" charset="0"/>
                        </a:rPr>
                        <a:t>cash or recorded.</a:t>
                      </a:r>
                      <a:endParaRPr lang="en-US" sz="2400" b="0" i="0" u="none" strike="noStrike" dirty="0" smtClean="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smtClean="0">
                          <a:effectLst/>
                        </a:rPr>
                        <a:t>Expenses</a:t>
                      </a:r>
                    </a:p>
                    <a:p>
                      <a:pPr algn="l" fontAlgn="t"/>
                      <a:r>
                        <a:rPr lang="en-US" sz="2400" b="0" i="0" u="none" strike="noStrike" dirty="0" smtClean="0">
                          <a:solidFill>
                            <a:srgbClr val="000000"/>
                          </a:solidFill>
                          <a:effectLst/>
                          <a:latin typeface="Calibri" panose="020F0502020204030204" pitchFamily="34" charset="0"/>
                        </a:rPr>
                        <a:t>understated.</a:t>
                      </a:r>
                    </a:p>
                    <a:p>
                      <a:pPr algn="l" fontAlgn="t"/>
                      <a:r>
                        <a:rPr lang="en-US" sz="2400" b="0" i="0" u="none" strike="noStrike" dirty="0" smtClean="0">
                          <a:solidFill>
                            <a:srgbClr val="000000"/>
                          </a:solidFill>
                          <a:effectLst/>
                          <a:latin typeface="Calibri" panose="020F0502020204030204" pitchFamily="34" charset="0"/>
                        </a:rPr>
                        <a:t>Liabilities</a:t>
                      </a:r>
                    </a:p>
                    <a:p>
                      <a:pPr algn="l" fontAlgn="t"/>
                      <a:r>
                        <a:rPr lang="en-US" sz="2400" b="0" i="0" u="none" strike="noStrike" dirty="0" smtClean="0">
                          <a:solidFill>
                            <a:srgbClr val="000000"/>
                          </a:solidFill>
                          <a:effectLst/>
                          <a:latin typeface="Calibri" panose="020F0502020204030204" pitchFamily="34" charset="0"/>
                        </a:rPr>
                        <a:t>understated.</a:t>
                      </a:r>
                      <a:endParaRPr lang="en-US" sz="24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400" u="none" strike="noStrike" dirty="0">
                          <a:solidFill>
                            <a:srgbClr val="FF0000"/>
                          </a:solidFill>
                          <a:effectLst/>
                        </a:rPr>
                        <a:t>Dr. </a:t>
                      </a:r>
                      <a:r>
                        <a:rPr lang="en-US" sz="2400" u="none" strike="noStrike" dirty="0" smtClean="0">
                          <a:solidFill>
                            <a:srgbClr val="FF0000"/>
                          </a:solidFill>
                          <a:effectLst/>
                        </a:rPr>
                        <a:t>Expenses</a:t>
                      </a:r>
                    </a:p>
                    <a:p>
                      <a:pPr marL="228600" indent="-228600" algn="l" fontAlgn="t"/>
                      <a:r>
                        <a:rPr lang="en-US" sz="2400" u="none" strike="noStrike" dirty="0" smtClean="0">
                          <a:solidFill>
                            <a:srgbClr val="FF0000"/>
                          </a:solidFill>
                          <a:effectLst/>
                        </a:rPr>
                        <a:t>   Cr</a:t>
                      </a:r>
                      <a:r>
                        <a:rPr lang="en-US" sz="2400" u="none" strike="noStrike" dirty="0">
                          <a:solidFill>
                            <a:srgbClr val="FF0000"/>
                          </a:solidFill>
                          <a:effectLst/>
                        </a:rPr>
                        <a:t>. </a:t>
                      </a:r>
                      <a:r>
                        <a:rPr lang="en-US" sz="2400" u="none" strike="noStrike" dirty="0" smtClean="0">
                          <a:solidFill>
                            <a:srgbClr val="FF0000"/>
                          </a:solidFill>
                          <a:effectLst/>
                        </a:rPr>
                        <a:t>Liabilities</a:t>
                      </a:r>
                      <a:endParaRPr lang="en-US" sz="2400" b="0" i="0" u="none" strike="noStrike" dirty="0">
                        <a:solidFill>
                          <a:srgbClr val="FF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9" name="Rectangle 8"/>
          <p:cNvSpPr/>
          <p:nvPr/>
        </p:nvSpPr>
        <p:spPr>
          <a:xfrm>
            <a:off x="6629400" y="1166889"/>
            <a:ext cx="2420676" cy="461665"/>
          </a:xfrm>
          <a:prstGeom prst="rect">
            <a:avLst/>
          </a:prstGeom>
        </p:spPr>
        <p:txBody>
          <a:bodyPr wrap="square">
            <a:spAutoFit/>
          </a:bodyPr>
          <a:lstStyle/>
          <a:p>
            <a:r>
              <a:rPr lang="en-US" sz="1200" b="1" dirty="0" smtClean="0">
                <a:solidFill>
                  <a:srgbClr val="196E78"/>
                </a:solidFill>
              </a:rPr>
              <a:t>ILLUSTRATION 3.21</a:t>
            </a:r>
            <a:endParaRPr lang="en-US" sz="1200" b="1" dirty="0">
              <a:solidFill>
                <a:srgbClr val="196E78"/>
              </a:solidFill>
            </a:endParaRPr>
          </a:p>
          <a:p>
            <a:r>
              <a:rPr lang="en-US" sz="1200" dirty="0">
                <a:solidFill>
                  <a:schemeClr val="tx1"/>
                </a:solidFill>
              </a:rPr>
              <a:t>Accounting for </a:t>
            </a:r>
            <a:r>
              <a:rPr lang="en-US" sz="1200" dirty="0" smtClean="0">
                <a:solidFill>
                  <a:schemeClr val="tx1"/>
                </a:solidFill>
              </a:rPr>
              <a:t>accrued expenses</a:t>
            </a:r>
            <a:endParaRPr lang="en-US" sz="1200" dirty="0">
              <a:solidFill>
                <a:schemeClr val="tx1"/>
              </a:solidFill>
            </a:endParaRPr>
          </a:p>
        </p:txBody>
      </p:sp>
    </p:spTree>
    <p:extLst>
      <p:ext uri="{BB962C8B-B14F-4D97-AF65-F5344CB8AC3E}">
        <p14:creationId xmlns:p14="http://schemas.microsoft.com/office/powerpoint/2010/main" val="3392032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52</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Summary of Basic Relationships</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9" name="Rectangle 8"/>
          <p:cNvSpPr/>
          <p:nvPr/>
        </p:nvSpPr>
        <p:spPr>
          <a:xfrm>
            <a:off x="7485324" y="1030069"/>
            <a:ext cx="1506276" cy="646331"/>
          </a:xfrm>
          <a:prstGeom prst="rect">
            <a:avLst/>
          </a:prstGeom>
        </p:spPr>
        <p:txBody>
          <a:bodyPr wrap="square">
            <a:spAutoFit/>
          </a:bodyPr>
          <a:lstStyle/>
          <a:p>
            <a:r>
              <a:rPr lang="en-US" sz="1200" b="1" dirty="0" smtClean="0">
                <a:solidFill>
                  <a:srgbClr val="196E78"/>
                </a:solidFill>
              </a:rPr>
              <a:t>ILLUSTRATION 3.22</a:t>
            </a:r>
            <a:endParaRPr lang="en-US" sz="1200" b="1" dirty="0">
              <a:solidFill>
                <a:srgbClr val="196E78"/>
              </a:solidFill>
            </a:endParaRPr>
          </a:p>
          <a:p>
            <a:r>
              <a:rPr lang="en-US" sz="1200" dirty="0" smtClean="0">
                <a:solidFill>
                  <a:schemeClr val="tx1"/>
                </a:solidFill>
              </a:rPr>
              <a:t>Summary of adjusting entries</a:t>
            </a:r>
            <a:endParaRPr lang="en-US" sz="1200"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493807145"/>
              </p:ext>
            </p:extLst>
          </p:nvPr>
        </p:nvGraphicFramePr>
        <p:xfrm>
          <a:off x="601281" y="1731435"/>
          <a:ext cx="8011351" cy="4267200"/>
        </p:xfrm>
        <a:graphic>
          <a:graphicData uri="http://schemas.openxmlformats.org/drawingml/2006/table">
            <a:tbl>
              <a:tblPr>
                <a:tableStyleId>{5C22544A-7EE6-4342-B048-85BDC9FD1C3A}</a:tableStyleId>
              </a:tblPr>
              <a:tblGrid>
                <a:gridCol w="2472246">
                  <a:extLst>
                    <a:ext uri="{9D8B030D-6E8A-4147-A177-3AD203B41FA5}">
                      <a16:colId xmlns:a16="http://schemas.microsoft.com/office/drawing/2014/main" val="20000"/>
                    </a:ext>
                  </a:extLst>
                </a:gridCol>
                <a:gridCol w="3557905">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0">
                <a:tc>
                  <a:txBody>
                    <a:bodyPr/>
                    <a:lstStyle/>
                    <a:p>
                      <a:pPr algn="l" fontAlgn="b"/>
                      <a:r>
                        <a:rPr lang="en-US" sz="2200" b="1" u="none" strike="noStrike" dirty="0">
                          <a:effectLst/>
                        </a:rPr>
                        <a:t>Type of Adjustment</a:t>
                      </a:r>
                      <a:endParaRPr lang="en-US" sz="2200" b="1" i="0" u="none" strike="noStrike" dirty="0">
                        <a:solidFill>
                          <a:srgbClr val="000000"/>
                        </a:solidFill>
                        <a:effectLst/>
                        <a:latin typeface="Calibri" panose="020F0502020204030204" pitchFamily="34" charset="0"/>
                      </a:endParaRPr>
                    </a:p>
                  </a:txBody>
                  <a:tcPr marT="91440" marB="91440" anchor="b">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2200" b="1" u="none" strike="noStrike" dirty="0">
                          <a:effectLst/>
                        </a:rPr>
                        <a:t>Accounts Before Adjustment</a:t>
                      </a:r>
                      <a:endParaRPr lang="en-US" sz="2200" b="1" i="0" u="none" strike="noStrike" dirty="0">
                        <a:solidFill>
                          <a:srgbClr val="000000"/>
                        </a:solidFill>
                        <a:effectLst/>
                        <a:latin typeface="Calibri" panose="020F0502020204030204" pitchFamily="34" charset="0"/>
                      </a:endParaRPr>
                    </a:p>
                  </a:txBody>
                  <a:tcPr marT="91440" marB="91440" anchor="b">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2200" b="1" u="none" strike="noStrike" dirty="0">
                          <a:effectLst/>
                        </a:rPr>
                        <a:t>Adjusting Entry</a:t>
                      </a:r>
                      <a:endParaRPr lang="en-US" sz="2200" b="1" i="0" u="none" strike="noStrike" dirty="0">
                        <a:solidFill>
                          <a:srgbClr val="000000"/>
                        </a:solidFill>
                        <a:effectLst/>
                        <a:latin typeface="Calibri" panose="020F0502020204030204" pitchFamily="34" charset="0"/>
                      </a:endParaRPr>
                    </a:p>
                  </a:txBody>
                  <a:tcPr marT="91440" marB="91440" anchor="b">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6100">
                <a:tc>
                  <a:txBody>
                    <a:bodyPr/>
                    <a:lstStyle/>
                    <a:p>
                      <a:pPr algn="l" fontAlgn="t"/>
                      <a:r>
                        <a:rPr lang="en-US" sz="2200" b="1" u="none" strike="noStrike" dirty="0">
                          <a:solidFill>
                            <a:srgbClr val="990000"/>
                          </a:solidFill>
                          <a:effectLst/>
                        </a:rPr>
                        <a:t>Prepaid expenses</a:t>
                      </a:r>
                      <a:endParaRPr lang="en-US" sz="2200" b="1" i="0" u="none" strike="noStrike" dirty="0">
                        <a:solidFill>
                          <a:srgbClr val="99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2200" u="none" strike="noStrike" dirty="0">
                          <a:effectLst/>
                        </a:rPr>
                        <a:t>Assets overstated. </a:t>
                      </a:r>
                      <a:endParaRPr lang="en-US" sz="2200" u="none" strike="noStrike" dirty="0" smtClean="0">
                        <a:effectLst/>
                      </a:endParaRPr>
                    </a:p>
                    <a:p>
                      <a:pPr algn="l" fontAlgn="t"/>
                      <a:r>
                        <a:rPr lang="en-US" sz="2200" u="none" strike="noStrike" dirty="0" smtClean="0">
                          <a:effectLst/>
                        </a:rPr>
                        <a:t>Expenses understated.</a:t>
                      </a:r>
                      <a:endParaRPr lang="en-US" sz="2200" b="0" i="0" u="none" strike="noStrike" dirty="0">
                        <a:solidFill>
                          <a:srgbClr val="000000"/>
                        </a:solidFill>
                        <a:effectLst/>
                        <a:latin typeface="Calibri" panose="020F0502020204030204" pitchFamily="34" charset="0"/>
                      </a:endParaRPr>
                    </a:p>
                  </a:txBody>
                  <a:tcPr marT="91440" marB="9144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200" u="none" strike="noStrike" dirty="0">
                          <a:effectLst/>
                        </a:rPr>
                        <a:t>Dr. Expense </a:t>
                      </a:r>
                      <a:endParaRPr lang="en-US" sz="2200" u="none" strike="noStrike" dirty="0" smtClean="0">
                        <a:effectLst/>
                      </a:endParaRPr>
                    </a:p>
                    <a:p>
                      <a:pPr algn="l" fontAlgn="t"/>
                      <a:r>
                        <a:rPr lang="en-US" sz="2200" u="none" strike="noStrike" dirty="0" smtClean="0">
                          <a:effectLst/>
                        </a:rPr>
                        <a:t>   Cr</a:t>
                      </a:r>
                      <a:r>
                        <a:rPr lang="en-US" sz="2200" u="none" strike="noStrike" dirty="0">
                          <a:effectLst/>
                        </a:rPr>
                        <a:t>. Assets or </a:t>
                      </a:r>
                      <a:endParaRPr lang="en-US" sz="2200" u="none" strike="noStrike" dirty="0" smtClean="0">
                        <a:effectLst/>
                      </a:endParaRPr>
                    </a:p>
                    <a:p>
                      <a:pPr algn="l" fontAlgn="t"/>
                      <a:r>
                        <a:rPr lang="en-US" sz="2200" u="none" strike="noStrike" dirty="0" smtClean="0">
                          <a:effectLst/>
                        </a:rPr>
                        <a:t>   Contra </a:t>
                      </a:r>
                      <a:r>
                        <a:rPr lang="en-US" sz="2200" u="none" strike="noStrike" dirty="0">
                          <a:effectLst/>
                        </a:rPr>
                        <a:t>Assets</a:t>
                      </a:r>
                      <a:endParaRPr lang="en-US" sz="2200" b="0" i="0" u="none" strike="noStrike" dirty="0">
                        <a:solidFill>
                          <a:srgbClr val="00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4490">
                <a:tc>
                  <a:txBody>
                    <a:bodyPr/>
                    <a:lstStyle/>
                    <a:p>
                      <a:pPr algn="l" fontAlgn="t"/>
                      <a:r>
                        <a:rPr lang="en-US" sz="2200" b="1" u="none" strike="noStrike" dirty="0">
                          <a:solidFill>
                            <a:srgbClr val="990000"/>
                          </a:solidFill>
                          <a:effectLst/>
                        </a:rPr>
                        <a:t>Unearned revenues</a:t>
                      </a:r>
                      <a:endParaRPr lang="en-US" sz="2200" b="1" i="0" u="none" strike="noStrike" dirty="0">
                        <a:solidFill>
                          <a:srgbClr val="99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2200" u="none" strike="noStrike" dirty="0">
                          <a:effectLst/>
                        </a:rPr>
                        <a:t>Liabilities overstated. </a:t>
                      </a:r>
                      <a:endParaRPr lang="en-US" sz="2200" u="none" strike="noStrike" dirty="0" smtClean="0">
                        <a:effectLst/>
                      </a:endParaRPr>
                    </a:p>
                    <a:p>
                      <a:pPr algn="l" fontAlgn="t"/>
                      <a:r>
                        <a:rPr lang="en-US" sz="2200" u="none" strike="noStrike" dirty="0" smtClean="0">
                          <a:effectLst/>
                        </a:rPr>
                        <a:t>Revenues </a:t>
                      </a:r>
                      <a:r>
                        <a:rPr lang="en-US" sz="2200" u="none" strike="noStrike" dirty="0">
                          <a:effectLst/>
                        </a:rPr>
                        <a:t>understated.</a:t>
                      </a:r>
                      <a:endParaRPr lang="en-US" sz="2200" b="0" i="0" u="none" strike="noStrike" dirty="0">
                        <a:solidFill>
                          <a:srgbClr val="000000"/>
                        </a:solidFill>
                        <a:effectLst/>
                        <a:latin typeface="Calibri" panose="020F0502020204030204" pitchFamily="34" charset="0"/>
                      </a:endParaRPr>
                    </a:p>
                  </a:txBody>
                  <a:tcPr marT="91440" marB="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200" u="none" strike="noStrike" dirty="0">
                          <a:effectLst/>
                        </a:rPr>
                        <a:t>Dr. Liabilities </a:t>
                      </a:r>
                      <a:endParaRPr lang="en-US" sz="2200" u="none" strike="noStrike" dirty="0" smtClean="0">
                        <a:effectLst/>
                      </a:endParaRPr>
                    </a:p>
                    <a:p>
                      <a:pPr algn="l" fontAlgn="t"/>
                      <a:r>
                        <a:rPr lang="en-US" sz="2200" u="none" strike="noStrike" dirty="0" smtClean="0">
                          <a:effectLst/>
                        </a:rPr>
                        <a:t>   Cr</a:t>
                      </a:r>
                      <a:r>
                        <a:rPr lang="en-US" sz="2200" u="none" strike="noStrike" dirty="0">
                          <a:effectLst/>
                        </a:rPr>
                        <a:t>. Revenues</a:t>
                      </a:r>
                      <a:endParaRPr lang="en-US" sz="2200" b="0" i="0" u="none" strike="noStrike" dirty="0">
                        <a:solidFill>
                          <a:srgbClr val="00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4490">
                <a:tc>
                  <a:txBody>
                    <a:bodyPr/>
                    <a:lstStyle/>
                    <a:p>
                      <a:pPr algn="l" fontAlgn="t"/>
                      <a:r>
                        <a:rPr lang="en-US" sz="2200" b="1" u="none" strike="noStrike" dirty="0">
                          <a:solidFill>
                            <a:srgbClr val="990000"/>
                          </a:solidFill>
                          <a:effectLst/>
                        </a:rPr>
                        <a:t>Accrued revenues</a:t>
                      </a:r>
                      <a:endParaRPr lang="en-US" sz="2200" b="1" i="0" u="none" strike="noStrike" dirty="0">
                        <a:solidFill>
                          <a:srgbClr val="99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r>
                        <a:rPr lang="en-US" sz="2200" u="none" strike="noStrike" dirty="0">
                          <a:effectLst/>
                        </a:rPr>
                        <a:t>Assets understated. </a:t>
                      </a:r>
                      <a:endParaRPr lang="en-US" sz="2200" u="none" strike="noStrike" dirty="0" smtClean="0">
                        <a:effectLst/>
                      </a:endParaRPr>
                    </a:p>
                    <a:p>
                      <a:pPr algn="l" fontAlgn="t"/>
                      <a:r>
                        <a:rPr lang="en-US" sz="2200" u="none" strike="noStrike" dirty="0" smtClean="0">
                          <a:effectLst/>
                        </a:rPr>
                        <a:t>Revenues </a:t>
                      </a:r>
                      <a:r>
                        <a:rPr lang="en-US" sz="2200" u="none" strike="noStrike" dirty="0">
                          <a:effectLst/>
                        </a:rPr>
                        <a:t>understated.</a:t>
                      </a:r>
                      <a:endParaRPr lang="en-US" sz="2200" b="0" i="0" u="none" strike="noStrike" dirty="0">
                        <a:solidFill>
                          <a:srgbClr val="000000"/>
                        </a:solidFill>
                        <a:effectLst/>
                        <a:latin typeface="Calibri" panose="020F0502020204030204" pitchFamily="34" charset="0"/>
                      </a:endParaRPr>
                    </a:p>
                  </a:txBody>
                  <a:tcPr marT="91440" marB="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200" u="none" strike="noStrike" dirty="0">
                          <a:effectLst/>
                        </a:rPr>
                        <a:t>Dr. Assets </a:t>
                      </a:r>
                      <a:endParaRPr lang="en-US" sz="2200" u="none" strike="noStrike" dirty="0" smtClean="0">
                        <a:effectLst/>
                      </a:endParaRPr>
                    </a:p>
                    <a:p>
                      <a:pPr algn="l" fontAlgn="t"/>
                      <a:r>
                        <a:rPr lang="en-US" sz="2200" u="none" strike="noStrike" dirty="0" smtClean="0">
                          <a:effectLst/>
                        </a:rPr>
                        <a:t>   Cr</a:t>
                      </a:r>
                      <a:r>
                        <a:rPr lang="en-US" sz="2200" u="none" strike="noStrike" dirty="0">
                          <a:effectLst/>
                        </a:rPr>
                        <a:t>. Revenues</a:t>
                      </a:r>
                      <a:endParaRPr lang="en-US" sz="2200" b="0" i="0" u="none" strike="noStrike" dirty="0">
                        <a:solidFill>
                          <a:srgbClr val="00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4490">
                <a:tc>
                  <a:txBody>
                    <a:bodyPr/>
                    <a:lstStyle/>
                    <a:p>
                      <a:pPr algn="l" fontAlgn="t"/>
                      <a:r>
                        <a:rPr lang="en-US" sz="2200" b="1" u="none" strike="noStrike" dirty="0">
                          <a:solidFill>
                            <a:srgbClr val="990000"/>
                          </a:solidFill>
                          <a:effectLst/>
                        </a:rPr>
                        <a:t>Accrued expenses</a:t>
                      </a:r>
                      <a:endParaRPr lang="en-US" sz="2200" b="1" i="0" u="none" strike="noStrike" dirty="0">
                        <a:solidFill>
                          <a:srgbClr val="990000"/>
                        </a:solidFill>
                        <a:effectLst/>
                        <a:latin typeface="Calibri" panose="020F0502020204030204" pitchFamily="34" charset="0"/>
                      </a:endParaRPr>
                    </a:p>
                  </a:txBody>
                  <a:tcPr marT="91440" marB="91440">
                    <a:lnL w="190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t"/>
                      <a:r>
                        <a:rPr lang="en-US" sz="2200" u="none" strike="noStrike" dirty="0">
                          <a:effectLst/>
                        </a:rPr>
                        <a:t>Expenses understated. </a:t>
                      </a:r>
                      <a:endParaRPr lang="en-US" sz="2200" u="none" strike="noStrike" dirty="0" smtClean="0">
                        <a:effectLst/>
                      </a:endParaRPr>
                    </a:p>
                    <a:p>
                      <a:pPr algn="l" fontAlgn="t"/>
                      <a:r>
                        <a:rPr lang="en-US" sz="2200" u="none" strike="noStrike" dirty="0" smtClean="0">
                          <a:effectLst/>
                        </a:rPr>
                        <a:t>Liabilities </a:t>
                      </a:r>
                      <a:r>
                        <a:rPr lang="en-US" sz="2200" u="none" strike="noStrike" dirty="0">
                          <a:effectLst/>
                        </a:rPr>
                        <a:t>understated.</a:t>
                      </a:r>
                      <a:endParaRPr lang="en-US" sz="2200" b="0" i="0" u="none" strike="noStrike" dirty="0">
                        <a:solidFill>
                          <a:srgbClr val="000000"/>
                        </a:solidFill>
                        <a:effectLst/>
                        <a:latin typeface="Calibri" panose="020F0502020204030204" pitchFamily="34" charset="0"/>
                      </a:endParaRPr>
                    </a:p>
                  </a:txBody>
                  <a:tcPr marT="91440" marB="9144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t"/>
                      <a:r>
                        <a:rPr lang="en-US" sz="2200" u="none" strike="noStrike" dirty="0">
                          <a:effectLst/>
                        </a:rPr>
                        <a:t>Dr. Expenses </a:t>
                      </a:r>
                      <a:endParaRPr lang="en-US" sz="2200" u="none" strike="noStrike" dirty="0" smtClean="0">
                        <a:effectLst/>
                      </a:endParaRPr>
                    </a:p>
                    <a:p>
                      <a:pPr algn="l" fontAlgn="t"/>
                      <a:r>
                        <a:rPr lang="en-US" sz="2200" u="none" strike="noStrike" dirty="0" smtClean="0">
                          <a:effectLst/>
                        </a:rPr>
                        <a:t>   Cr</a:t>
                      </a:r>
                      <a:r>
                        <a:rPr lang="en-US" sz="2200" u="none" strike="noStrike" dirty="0">
                          <a:effectLst/>
                        </a:rPr>
                        <a:t>. Liabilities</a:t>
                      </a:r>
                      <a:endParaRPr lang="en-US" sz="2200" b="0" i="0" u="none" strike="noStrike" dirty="0">
                        <a:solidFill>
                          <a:srgbClr val="000000"/>
                        </a:solidFill>
                        <a:effectLst/>
                        <a:latin typeface="Calibri" panose="020F0502020204030204" pitchFamily="34" charset="0"/>
                      </a:endParaRPr>
                    </a:p>
                  </a:txBody>
                  <a:tcPr marT="91440" marB="91440">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8603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53</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2"/>
          <p:cNvSpPr>
            <a:spLocks noGrp="1"/>
          </p:cNvSpPr>
          <p:nvPr>
            <p:ph type="title"/>
          </p:nvPr>
        </p:nvSpPr>
        <p:spPr>
          <a:xfrm>
            <a:off x="304800" y="774643"/>
            <a:ext cx="8839200" cy="646331"/>
          </a:xfrm>
        </p:spPr>
        <p:txBody>
          <a:bodyPr wrap="square">
            <a:spAutoFit/>
          </a:bodyPr>
          <a:lstStyle/>
          <a:p>
            <a:r>
              <a:rPr lang="en-US" b="1" dirty="0">
                <a:ea typeface="Source Sans Pro" charset="0"/>
              </a:rPr>
              <a:t>DO IT! </a:t>
            </a:r>
            <a:r>
              <a:rPr lang="en-US" b="1" dirty="0" smtClean="0">
                <a:ea typeface="Source Sans Pro" charset="0"/>
              </a:rPr>
              <a:t>3    </a:t>
            </a:r>
            <a:r>
              <a:rPr lang="en-US" b="1" dirty="0" smtClean="0">
                <a:solidFill>
                  <a:srgbClr val="196E78"/>
                </a:solidFill>
                <a:ea typeface="Source Sans Pro" charset="0"/>
              </a:rPr>
              <a:t>Adjusting Entries Accruals</a:t>
            </a:r>
            <a:endParaRPr lang="en-US" sz="2000" b="1" dirty="0"/>
          </a:p>
        </p:txBody>
      </p:sp>
      <p:cxnSp>
        <p:nvCxnSpPr>
          <p:cNvPr id="12" name="Straight Connector 11"/>
          <p:cNvCxnSpPr/>
          <p:nvPr/>
        </p:nvCxnSpPr>
        <p:spPr>
          <a:xfrm flipV="1">
            <a:off x="2334320" y="774642"/>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476375"/>
            <a:ext cx="8578704" cy="4770537"/>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1200"/>
              </a:spcBef>
            </a:pPr>
            <a:r>
              <a:rPr lang="en-US" sz="2400" b="0" dirty="0">
                <a:solidFill>
                  <a:schemeClr val="tx1"/>
                </a:solidFill>
                <a:latin typeface="+mn-lt"/>
              </a:rPr>
              <a:t>Mahindra Computer Services began operations on August 1, 2020. At the end of August 2020, management prepares monthly financial statements. The following information relates to August (amounts </a:t>
            </a:r>
            <a:r>
              <a:rPr lang="en-US" sz="2400" b="0" dirty="0" smtClean="0">
                <a:solidFill>
                  <a:schemeClr val="tx1"/>
                </a:solidFill>
                <a:latin typeface="+mn-lt"/>
              </a:rPr>
              <a:t>in thousands).</a:t>
            </a:r>
            <a:endParaRPr lang="en-US" sz="2400" b="0" dirty="0">
              <a:solidFill>
                <a:schemeClr val="tx1"/>
              </a:solidFill>
              <a:latin typeface="+mn-lt"/>
            </a:endParaRPr>
          </a:p>
          <a:p>
            <a:pPr marL="693738" indent="-457200">
              <a:spcBef>
                <a:spcPts val="1200"/>
              </a:spcBef>
              <a:buFont typeface="+mj-lt"/>
              <a:buAutoNum type="arabicPeriod"/>
            </a:pPr>
            <a:r>
              <a:rPr lang="en-US" sz="2400" b="0" dirty="0">
                <a:solidFill>
                  <a:schemeClr val="tx1"/>
                </a:solidFill>
                <a:latin typeface="+mn-lt"/>
              </a:rPr>
              <a:t>At August 31, the company owed its employees </a:t>
            </a:r>
            <a:r>
              <a:rPr lang="en-US" sz="2400" b="0" dirty="0" smtClean="0">
                <a:solidFill>
                  <a:schemeClr val="tx1"/>
                </a:solidFill>
                <a:latin typeface="+mn-lt"/>
              </a:rPr>
              <a:t>INR800 </a:t>
            </a:r>
            <a:r>
              <a:rPr lang="en-US" sz="2400" b="0" dirty="0">
                <a:solidFill>
                  <a:schemeClr val="tx1"/>
                </a:solidFill>
                <a:latin typeface="+mn-lt"/>
              </a:rPr>
              <a:t>in salaries and wages that will be paid on September 1.</a:t>
            </a:r>
          </a:p>
          <a:p>
            <a:pPr marL="693738" indent="-457200">
              <a:spcBef>
                <a:spcPts val="1200"/>
              </a:spcBef>
              <a:buFont typeface="+mj-lt"/>
              <a:buAutoNum type="arabicPeriod"/>
            </a:pPr>
            <a:r>
              <a:rPr lang="en-US" sz="2400" b="0" dirty="0">
                <a:solidFill>
                  <a:schemeClr val="tx1"/>
                </a:solidFill>
                <a:latin typeface="+mn-lt"/>
              </a:rPr>
              <a:t>On August 1, the company borrowed </a:t>
            </a:r>
            <a:r>
              <a:rPr lang="en-US" sz="2400" b="0" dirty="0" smtClean="0">
                <a:solidFill>
                  <a:schemeClr val="tx1"/>
                </a:solidFill>
                <a:latin typeface="+mn-lt"/>
              </a:rPr>
              <a:t>INR30,000 </a:t>
            </a:r>
            <a:r>
              <a:rPr lang="en-US" sz="2400" b="0" dirty="0">
                <a:solidFill>
                  <a:schemeClr val="tx1"/>
                </a:solidFill>
                <a:latin typeface="+mn-lt"/>
              </a:rPr>
              <a:t>from a local bank on a 15-year mortgage. The annual interest rate is 10%.</a:t>
            </a:r>
          </a:p>
          <a:p>
            <a:pPr marL="693738" indent="-457200">
              <a:spcBef>
                <a:spcPts val="1200"/>
              </a:spcBef>
              <a:buFont typeface="+mj-lt"/>
              <a:buAutoNum type="arabicPeriod"/>
            </a:pPr>
            <a:r>
              <a:rPr lang="en-US" sz="2400" b="0" dirty="0">
                <a:solidFill>
                  <a:schemeClr val="tx1"/>
                </a:solidFill>
                <a:latin typeface="+mn-lt"/>
              </a:rPr>
              <a:t>Revenue for services performed but unrecorded for August totaled </a:t>
            </a:r>
            <a:r>
              <a:rPr lang="en-US" sz="2400" b="0" dirty="0" smtClean="0">
                <a:solidFill>
                  <a:schemeClr val="tx1"/>
                </a:solidFill>
                <a:latin typeface="+mn-lt"/>
              </a:rPr>
              <a:t>INR1,100</a:t>
            </a:r>
            <a:r>
              <a:rPr lang="en-US" sz="2400" b="0" dirty="0">
                <a:solidFill>
                  <a:schemeClr val="tx1"/>
                </a:solidFill>
                <a:latin typeface="+mn-lt"/>
              </a:rPr>
              <a:t>.</a:t>
            </a:r>
          </a:p>
          <a:p>
            <a:pPr>
              <a:spcBef>
                <a:spcPts val="1200"/>
              </a:spcBef>
            </a:pPr>
            <a:r>
              <a:rPr lang="en-US" sz="2400" b="0" dirty="0">
                <a:solidFill>
                  <a:schemeClr val="tx1"/>
                </a:solidFill>
                <a:latin typeface="+mn-lt"/>
              </a:rPr>
              <a:t>Prepare the adjusting entries needed at August 31, 2020</a:t>
            </a:r>
            <a:r>
              <a:rPr lang="en-US" sz="2400" b="0" dirty="0" smtClean="0">
                <a:solidFill>
                  <a:schemeClr val="tx1"/>
                </a:solidFill>
                <a:latin typeface="+mn-lt"/>
              </a:rPr>
              <a:t>.</a:t>
            </a:r>
            <a:endParaRPr lang="en-US" sz="2400" b="0" dirty="0">
              <a:solidFill>
                <a:schemeClr val="tx1"/>
              </a:solidFill>
              <a:latin typeface="+mn-lt"/>
            </a:endParaRPr>
          </a:p>
        </p:txBody>
      </p:sp>
    </p:spTree>
    <p:extLst>
      <p:ext uri="{BB962C8B-B14F-4D97-AF65-F5344CB8AC3E}">
        <p14:creationId xmlns:p14="http://schemas.microsoft.com/office/powerpoint/2010/main" val="1330871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54</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2"/>
          <p:cNvSpPr>
            <a:spLocks noGrp="1"/>
          </p:cNvSpPr>
          <p:nvPr>
            <p:ph type="title"/>
          </p:nvPr>
        </p:nvSpPr>
        <p:spPr>
          <a:xfrm>
            <a:off x="304800" y="774643"/>
            <a:ext cx="8839200" cy="646331"/>
          </a:xfrm>
        </p:spPr>
        <p:txBody>
          <a:bodyPr wrap="square">
            <a:spAutoFit/>
          </a:bodyPr>
          <a:lstStyle/>
          <a:p>
            <a:r>
              <a:rPr lang="en-US" b="1" dirty="0">
                <a:ea typeface="Source Sans Pro" charset="0"/>
              </a:rPr>
              <a:t>DO IT! </a:t>
            </a:r>
            <a:r>
              <a:rPr lang="en-US" b="1" dirty="0" smtClean="0">
                <a:ea typeface="Source Sans Pro" charset="0"/>
              </a:rPr>
              <a:t>3    </a:t>
            </a:r>
            <a:r>
              <a:rPr lang="en-US" b="1" dirty="0" smtClean="0">
                <a:solidFill>
                  <a:srgbClr val="196E78"/>
                </a:solidFill>
                <a:ea typeface="Source Sans Pro" charset="0"/>
              </a:rPr>
              <a:t>Adjusting Entries Accruals</a:t>
            </a:r>
            <a:endParaRPr lang="en-US" sz="2000" b="1" dirty="0"/>
          </a:p>
        </p:txBody>
      </p:sp>
      <p:cxnSp>
        <p:nvCxnSpPr>
          <p:cNvPr id="12" name="Straight Connector 11"/>
          <p:cNvCxnSpPr/>
          <p:nvPr/>
        </p:nvCxnSpPr>
        <p:spPr>
          <a:xfrm flipV="1">
            <a:off x="2334320" y="774642"/>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476375"/>
            <a:ext cx="8578704" cy="4256550"/>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1200"/>
              </a:spcBef>
            </a:pPr>
            <a:r>
              <a:rPr lang="en-US" sz="2400" b="0" dirty="0" smtClean="0">
                <a:solidFill>
                  <a:schemeClr val="tx1"/>
                </a:solidFill>
                <a:latin typeface="+mn-lt"/>
              </a:rPr>
              <a:t>Prepare </a:t>
            </a:r>
            <a:r>
              <a:rPr lang="en-US" sz="2400" b="0" dirty="0">
                <a:solidFill>
                  <a:schemeClr val="tx1"/>
                </a:solidFill>
                <a:latin typeface="+mn-lt"/>
              </a:rPr>
              <a:t>the adjusting entries needed at August 31, 2020.</a:t>
            </a:r>
          </a:p>
          <a:p>
            <a:pPr marL="693738" indent="-457200">
              <a:lnSpc>
                <a:spcPct val="110000"/>
              </a:lnSpc>
              <a:spcBef>
                <a:spcPts val="1200"/>
              </a:spcBef>
              <a:buFont typeface="+mj-lt"/>
              <a:buAutoNum type="arabicPeriod"/>
            </a:pPr>
            <a:r>
              <a:rPr lang="en-US" sz="2400" b="0" dirty="0">
                <a:solidFill>
                  <a:schemeClr val="tx1"/>
                </a:solidFill>
                <a:latin typeface="+mn-lt"/>
              </a:rPr>
              <a:t>At August 31, the company owed its employees </a:t>
            </a:r>
            <a:r>
              <a:rPr lang="en-US" sz="2400" b="0" dirty="0" smtClean="0">
                <a:solidFill>
                  <a:schemeClr val="tx1"/>
                </a:solidFill>
                <a:latin typeface="+mn-lt"/>
              </a:rPr>
              <a:t>INR800 </a:t>
            </a:r>
            <a:r>
              <a:rPr lang="en-US" sz="2400" b="0" dirty="0">
                <a:solidFill>
                  <a:schemeClr val="tx1"/>
                </a:solidFill>
                <a:latin typeface="+mn-lt"/>
              </a:rPr>
              <a:t>in salaries and wages that will be paid on September 1.</a:t>
            </a:r>
          </a:p>
          <a:p>
            <a:pPr marL="1371600" indent="-457200">
              <a:spcBef>
                <a:spcPts val="1200"/>
              </a:spcBef>
              <a:tabLst>
                <a:tab pos="6400800" algn="r"/>
                <a:tab pos="7772400" algn="r"/>
              </a:tabLst>
            </a:pPr>
            <a:r>
              <a:rPr lang="en-US" sz="2400" b="0" dirty="0">
                <a:solidFill>
                  <a:schemeClr val="tx1"/>
                </a:solidFill>
                <a:latin typeface="+mn-lt"/>
              </a:rPr>
              <a:t>Salaries and Wages Expense	800</a:t>
            </a:r>
          </a:p>
          <a:p>
            <a:pPr marL="1371600" indent="-457200">
              <a:spcBef>
                <a:spcPts val="300"/>
              </a:spcBef>
              <a:tabLst>
                <a:tab pos="6400800" algn="r"/>
                <a:tab pos="7772400" algn="r"/>
              </a:tabLst>
            </a:pPr>
            <a:r>
              <a:rPr lang="en-US" sz="2400" b="0" dirty="0">
                <a:solidFill>
                  <a:schemeClr val="tx1"/>
                </a:solidFill>
                <a:latin typeface="+mn-lt"/>
              </a:rPr>
              <a:t>	Salaries and Wages Payable		800</a:t>
            </a:r>
          </a:p>
          <a:p>
            <a:pPr marL="693738" indent="-457200">
              <a:lnSpc>
                <a:spcPct val="110000"/>
              </a:lnSpc>
              <a:spcBef>
                <a:spcPts val="1200"/>
              </a:spcBef>
              <a:buFont typeface="+mj-lt"/>
              <a:buAutoNum type="arabicPeriod" startAt="2"/>
            </a:pPr>
            <a:r>
              <a:rPr lang="en-US" sz="2400" b="0" dirty="0">
                <a:solidFill>
                  <a:schemeClr val="tx1"/>
                </a:solidFill>
                <a:latin typeface="+mn-lt"/>
              </a:rPr>
              <a:t>On August 1, the company borrowed </a:t>
            </a:r>
            <a:r>
              <a:rPr lang="en-US" sz="2400" b="0" dirty="0" smtClean="0">
                <a:solidFill>
                  <a:schemeClr val="tx1"/>
                </a:solidFill>
                <a:latin typeface="+mn-lt"/>
              </a:rPr>
              <a:t>INR30,000 </a:t>
            </a:r>
            <a:r>
              <a:rPr lang="en-US" sz="2400" b="0" dirty="0">
                <a:solidFill>
                  <a:schemeClr val="tx1"/>
                </a:solidFill>
                <a:latin typeface="+mn-lt"/>
              </a:rPr>
              <a:t>from a local bank on a 15-year mortgage. The annual interest rate is 10%.</a:t>
            </a:r>
          </a:p>
          <a:p>
            <a:pPr marL="1371600" indent="-457200">
              <a:spcBef>
                <a:spcPts val="1200"/>
              </a:spcBef>
              <a:tabLst>
                <a:tab pos="6400800" algn="r"/>
                <a:tab pos="7772400" algn="r"/>
              </a:tabLst>
            </a:pPr>
            <a:r>
              <a:rPr lang="en-US" sz="2400" b="0" dirty="0">
                <a:solidFill>
                  <a:schemeClr val="tx1"/>
                </a:solidFill>
                <a:latin typeface="+mn-lt"/>
              </a:rPr>
              <a:t>Interest Expense	250</a:t>
            </a:r>
          </a:p>
          <a:p>
            <a:pPr marL="1371600" indent="-457200">
              <a:spcBef>
                <a:spcPts val="300"/>
              </a:spcBef>
              <a:tabLst>
                <a:tab pos="6400800" algn="r"/>
                <a:tab pos="7772400" algn="r"/>
              </a:tabLst>
            </a:pPr>
            <a:r>
              <a:rPr lang="en-US" sz="2400" b="0" dirty="0">
                <a:solidFill>
                  <a:schemeClr val="tx1"/>
                </a:solidFill>
                <a:latin typeface="+mn-lt"/>
              </a:rPr>
              <a:t>	Interest Payable		</a:t>
            </a:r>
            <a:r>
              <a:rPr lang="en-US" sz="2400" b="0" dirty="0" smtClean="0">
                <a:solidFill>
                  <a:schemeClr val="tx1"/>
                </a:solidFill>
                <a:latin typeface="+mn-lt"/>
              </a:rPr>
              <a:t>250</a:t>
            </a:r>
            <a:endParaRPr lang="en-US" sz="2400" b="0" dirty="0">
              <a:solidFill>
                <a:schemeClr val="tx1"/>
              </a:solidFill>
              <a:latin typeface="+mn-lt"/>
            </a:endParaRPr>
          </a:p>
        </p:txBody>
      </p:sp>
      <p:cxnSp>
        <p:nvCxnSpPr>
          <p:cNvPr id="3" name="Straight Connector 2"/>
          <p:cNvCxnSpPr/>
          <p:nvPr/>
        </p:nvCxnSpPr>
        <p:spPr>
          <a:xfrm>
            <a:off x="6172200" y="30480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62800" y="30480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97599" y="49530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169727" y="4953000"/>
            <a:ext cx="0" cy="685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35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wipe(left)">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wipe(left)">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wipe(left)">
                                      <p:cBhvr>
                                        <p:cTn id="17" dur="500"/>
                                        <p:tgtEl>
                                          <p:spTgt spid="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wipe(left)">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3"/>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55</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3</a:t>
            </a:r>
            <a:endParaRPr lang="en-US" sz="1200" dirty="0">
              <a:solidFill>
                <a:schemeClr val="bg1">
                  <a:lumMod val="50000"/>
                </a:schemeClr>
              </a:solidFill>
            </a:endParaRPr>
          </a:p>
        </p:txBody>
      </p:sp>
      <p:sp>
        <p:nvSpPr>
          <p:cNvPr id="8" name="Title 2"/>
          <p:cNvSpPr>
            <a:spLocks noGrp="1"/>
          </p:cNvSpPr>
          <p:nvPr>
            <p:ph type="title"/>
          </p:nvPr>
        </p:nvSpPr>
        <p:spPr>
          <a:xfrm>
            <a:off x="304800" y="774643"/>
            <a:ext cx="8839200" cy="646331"/>
          </a:xfrm>
        </p:spPr>
        <p:txBody>
          <a:bodyPr wrap="square">
            <a:spAutoFit/>
          </a:bodyPr>
          <a:lstStyle/>
          <a:p>
            <a:r>
              <a:rPr lang="en-US" b="1" dirty="0">
                <a:ea typeface="Source Sans Pro" charset="0"/>
              </a:rPr>
              <a:t>DO IT! </a:t>
            </a:r>
            <a:r>
              <a:rPr lang="en-US" b="1" dirty="0" smtClean="0">
                <a:ea typeface="Source Sans Pro" charset="0"/>
              </a:rPr>
              <a:t>3    </a:t>
            </a:r>
            <a:r>
              <a:rPr lang="en-US" b="1" dirty="0" smtClean="0">
                <a:solidFill>
                  <a:srgbClr val="196E78"/>
                </a:solidFill>
                <a:ea typeface="Source Sans Pro" charset="0"/>
              </a:rPr>
              <a:t>Adjusting Entries Accruals</a:t>
            </a:r>
            <a:endParaRPr lang="en-US" sz="2000" b="1" dirty="0"/>
          </a:p>
        </p:txBody>
      </p:sp>
      <p:cxnSp>
        <p:nvCxnSpPr>
          <p:cNvPr id="12" name="Straight Connector 11"/>
          <p:cNvCxnSpPr/>
          <p:nvPr/>
        </p:nvCxnSpPr>
        <p:spPr>
          <a:xfrm flipV="1">
            <a:off x="2334320" y="774642"/>
            <a:ext cx="0" cy="457200"/>
          </a:xfrm>
          <a:prstGeom prst="line">
            <a:avLst/>
          </a:prstGeom>
          <a:ln w="38100">
            <a:solidFill>
              <a:srgbClr val="196E78"/>
            </a:solidFill>
          </a:ln>
        </p:spPr>
        <p:style>
          <a:lnRef idx="1">
            <a:schemeClr val="accent1"/>
          </a:lnRef>
          <a:fillRef idx="0">
            <a:schemeClr val="accent1"/>
          </a:fillRef>
          <a:effectRef idx="0">
            <a:schemeClr val="accent1"/>
          </a:effectRef>
          <a:fontRef idx="minor">
            <a:schemeClr val="tx1"/>
          </a:fontRef>
        </p:style>
      </p:cxnSp>
      <p:sp>
        <p:nvSpPr>
          <p:cNvPr id="9" name="Rectangle 4"/>
          <p:cNvSpPr>
            <a:spLocks noChangeArrowheads="1"/>
          </p:cNvSpPr>
          <p:nvPr/>
        </p:nvSpPr>
        <p:spPr bwMode="auto">
          <a:xfrm>
            <a:off x="336696" y="1476375"/>
            <a:ext cx="8578704" cy="2359107"/>
          </a:xfrm>
          <a:prstGeom prst="rect">
            <a:avLst/>
          </a:prstGeom>
          <a:noFill/>
          <a:ln>
            <a:noFill/>
          </a:ln>
          <a:effectLst/>
          <a:extLst/>
        </p:spPr>
        <p:txBody>
          <a:bodyPr wrap="square">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spcBef>
                <a:spcPts val="1200"/>
              </a:spcBef>
            </a:pPr>
            <a:r>
              <a:rPr lang="en-US" sz="2400" b="0" dirty="0" smtClean="0">
                <a:solidFill>
                  <a:schemeClr val="tx1"/>
                </a:solidFill>
                <a:latin typeface="+mn-lt"/>
              </a:rPr>
              <a:t>Prepare </a:t>
            </a:r>
            <a:r>
              <a:rPr lang="en-US" sz="2400" b="0" dirty="0">
                <a:solidFill>
                  <a:schemeClr val="tx1"/>
                </a:solidFill>
                <a:latin typeface="+mn-lt"/>
              </a:rPr>
              <a:t>the adjusting entries needed at August 31, 2020.</a:t>
            </a:r>
          </a:p>
          <a:p>
            <a:pPr marL="693738" indent="-457200">
              <a:lnSpc>
                <a:spcPct val="110000"/>
              </a:lnSpc>
              <a:spcBef>
                <a:spcPts val="1200"/>
              </a:spcBef>
              <a:buFont typeface="+mj-lt"/>
              <a:buAutoNum type="arabicPeriod" startAt="3"/>
            </a:pPr>
            <a:r>
              <a:rPr lang="en-US" sz="2400" b="0" dirty="0" smtClean="0">
                <a:solidFill>
                  <a:schemeClr val="tx1"/>
                </a:solidFill>
                <a:latin typeface="+mn-lt"/>
              </a:rPr>
              <a:t>Revenue </a:t>
            </a:r>
            <a:r>
              <a:rPr lang="en-US" sz="2400" b="0" dirty="0">
                <a:solidFill>
                  <a:schemeClr val="tx1"/>
                </a:solidFill>
                <a:latin typeface="+mn-lt"/>
              </a:rPr>
              <a:t>for services performed but unrecorded for August totaled </a:t>
            </a:r>
            <a:r>
              <a:rPr lang="en-US" sz="2400" b="0" dirty="0" smtClean="0">
                <a:solidFill>
                  <a:schemeClr val="tx1"/>
                </a:solidFill>
                <a:latin typeface="+mn-lt"/>
              </a:rPr>
              <a:t>INR1,100.</a:t>
            </a:r>
            <a:endParaRPr lang="en-US" sz="2400" b="0" dirty="0">
              <a:solidFill>
                <a:schemeClr val="tx1"/>
              </a:solidFill>
              <a:latin typeface="+mn-lt"/>
            </a:endParaRPr>
          </a:p>
          <a:p>
            <a:pPr marL="1371600" indent="-457200">
              <a:spcBef>
                <a:spcPts val="1200"/>
              </a:spcBef>
              <a:tabLst>
                <a:tab pos="6400800" algn="r"/>
                <a:tab pos="7772400" algn="r"/>
              </a:tabLst>
            </a:pPr>
            <a:r>
              <a:rPr lang="en-US" sz="2400" b="0" dirty="0" smtClean="0">
                <a:solidFill>
                  <a:schemeClr val="tx1"/>
                </a:solidFill>
                <a:latin typeface="+mn-lt"/>
              </a:rPr>
              <a:t>Accounts Receivable</a:t>
            </a:r>
            <a:r>
              <a:rPr lang="en-US" sz="2400" b="0" dirty="0">
                <a:solidFill>
                  <a:schemeClr val="tx1"/>
                </a:solidFill>
                <a:latin typeface="+mn-lt"/>
              </a:rPr>
              <a:t>	</a:t>
            </a:r>
            <a:r>
              <a:rPr lang="en-US" sz="2400" b="0" dirty="0" smtClean="0">
                <a:solidFill>
                  <a:schemeClr val="tx1"/>
                </a:solidFill>
                <a:latin typeface="+mn-lt"/>
              </a:rPr>
              <a:t>1,100</a:t>
            </a:r>
            <a:endParaRPr lang="en-US" sz="2400" b="0" dirty="0">
              <a:solidFill>
                <a:schemeClr val="tx1"/>
              </a:solidFill>
              <a:latin typeface="+mn-lt"/>
            </a:endParaRPr>
          </a:p>
          <a:p>
            <a:pPr marL="1371600" indent="-457200">
              <a:spcBef>
                <a:spcPts val="300"/>
              </a:spcBef>
              <a:tabLst>
                <a:tab pos="6400800" algn="r"/>
                <a:tab pos="7772400" algn="r"/>
              </a:tabLst>
            </a:pPr>
            <a:r>
              <a:rPr lang="en-US" sz="2400" b="0" dirty="0">
                <a:solidFill>
                  <a:schemeClr val="tx1"/>
                </a:solidFill>
                <a:latin typeface="+mn-lt"/>
              </a:rPr>
              <a:t>	</a:t>
            </a:r>
            <a:r>
              <a:rPr lang="en-US" sz="2400" b="0" dirty="0" smtClean="0">
                <a:solidFill>
                  <a:schemeClr val="tx1"/>
                </a:solidFill>
                <a:latin typeface="+mn-lt"/>
              </a:rPr>
              <a:t>Service Revenue</a:t>
            </a:r>
            <a:r>
              <a:rPr lang="en-US" sz="2400" b="0" dirty="0">
                <a:solidFill>
                  <a:schemeClr val="tx1"/>
                </a:solidFill>
                <a:latin typeface="+mn-lt"/>
              </a:rPr>
              <a:t>		</a:t>
            </a:r>
            <a:r>
              <a:rPr lang="en-US" sz="2400" b="0" dirty="0" smtClean="0">
                <a:solidFill>
                  <a:schemeClr val="tx1"/>
                </a:solidFill>
                <a:latin typeface="+mn-lt"/>
              </a:rPr>
              <a:t>1,100</a:t>
            </a:r>
            <a:endParaRPr lang="en-US" sz="2400" b="0" dirty="0">
              <a:solidFill>
                <a:schemeClr val="tx1"/>
              </a:solidFill>
              <a:latin typeface="+mn-lt"/>
            </a:endParaRPr>
          </a:p>
        </p:txBody>
      </p:sp>
    </p:spTree>
    <p:extLst>
      <p:ext uri="{BB962C8B-B14F-4D97-AF65-F5344CB8AC3E}">
        <p14:creationId xmlns:p14="http://schemas.microsoft.com/office/powerpoint/2010/main" val="255228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wipe(left)">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wipe(left)">
                                      <p:cBhvr>
                                        <p:cTn id="1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3"/>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2133600"/>
          </a:xfrm>
          <a:prstGeom prst="rect">
            <a:avLst/>
          </a:prstGeom>
        </p:spPr>
        <p:txBody>
          <a:bodyPr/>
          <a:lstStyle/>
          <a:p>
            <a:pPr marL="574675" lvl="2" indent="-346075">
              <a:lnSpc>
                <a:spcPct val="100000"/>
              </a:lnSpc>
              <a:spcBef>
                <a:spcPts val="1200"/>
              </a:spcBef>
              <a:buClr>
                <a:srgbClr val="990000"/>
              </a:buClr>
              <a:buSzPct val="100000"/>
            </a:pPr>
            <a:r>
              <a:rPr lang="en-US" altLang="en-US" sz="2800" dirty="0" smtClean="0"/>
              <a:t>Prepared </a:t>
            </a:r>
            <a:r>
              <a:rPr lang="en-US" altLang="en-US" sz="2800" b="1" dirty="0"/>
              <a:t>after </a:t>
            </a:r>
            <a:r>
              <a:rPr lang="en-US" altLang="en-US" sz="2800" b="1" dirty="0" smtClean="0"/>
              <a:t>adjusting </a:t>
            </a:r>
            <a:r>
              <a:rPr lang="en-US" altLang="en-US" sz="2800" b="1" dirty="0"/>
              <a:t>entries </a:t>
            </a:r>
            <a:r>
              <a:rPr lang="en-US" altLang="en-US" sz="2800" dirty="0" smtClean="0"/>
              <a:t>are journalized </a:t>
            </a:r>
            <a:r>
              <a:rPr lang="en-US" altLang="en-US" sz="2800" dirty="0"/>
              <a:t>and </a:t>
            </a:r>
            <a:r>
              <a:rPr lang="en-US" altLang="en-US" sz="2800" dirty="0" smtClean="0"/>
              <a:t>posted</a:t>
            </a:r>
          </a:p>
          <a:p>
            <a:pPr marL="574675" lvl="2" indent="-346075">
              <a:lnSpc>
                <a:spcPct val="100000"/>
              </a:lnSpc>
              <a:spcBef>
                <a:spcPts val="1200"/>
              </a:spcBef>
              <a:buClr>
                <a:srgbClr val="990000"/>
              </a:buClr>
              <a:buSzPct val="100000"/>
            </a:pPr>
            <a:r>
              <a:rPr lang="en-US" altLang="en-US" sz="2800" b="1" dirty="0"/>
              <a:t>Proves equality </a:t>
            </a:r>
            <a:r>
              <a:rPr lang="en-US" altLang="en-US" sz="2800" dirty="0"/>
              <a:t>of debit </a:t>
            </a:r>
            <a:r>
              <a:rPr lang="en-US" altLang="en-US" sz="2800" dirty="0" smtClean="0"/>
              <a:t>and </a:t>
            </a:r>
            <a:r>
              <a:rPr lang="en-US" altLang="en-US" sz="2800" dirty="0"/>
              <a:t>credit </a:t>
            </a:r>
            <a:r>
              <a:rPr lang="en-US" altLang="en-US" sz="2800" dirty="0" smtClean="0"/>
              <a:t>balances</a:t>
            </a:r>
          </a:p>
          <a:p>
            <a:pPr marL="574675" lvl="2" indent="-346075">
              <a:lnSpc>
                <a:spcPct val="100000"/>
              </a:lnSpc>
              <a:spcBef>
                <a:spcPts val="1200"/>
              </a:spcBef>
              <a:buClr>
                <a:srgbClr val="990000"/>
              </a:buClr>
              <a:buSzPct val="100000"/>
            </a:pPr>
            <a:r>
              <a:rPr lang="en-US" altLang="en-US" sz="2800" b="1" dirty="0"/>
              <a:t>Basis for the preparation </a:t>
            </a:r>
            <a:r>
              <a:rPr lang="en-US" altLang="en-US" sz="2800" dirty="0"/>
              <a:t>of financial </a:t>
            </a:r>
            <a:r>
              <a:rPr lang="en-US" altLang="en-US" sz="2800" dirty="0" smtClean="0"/>
              <a:t>statements</a:t>
            </a: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4</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Adjusted Trial Balance</a:t>
            </a:r>
            <a:endParaRPr lang="en-US" alt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
        <p:nvSpPr>
          <p:cNvPr id="9" name="Chevron 8"/>
          <p:cNvSpPr/>
          <p:nvPr/>
        </p:nvSpPr>
        <p:spPr bwMode="auto">
          <a:xfrm>
            <a:off x="2013096" y="3901020"/>
            <a:ext cx="2078182"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Journalize</a:t>
            </a:r>
          </a:p>
        </p:txBody>
      </p:sp>
      <p:sp>
        <p:nvSpPr>
          <p:cNvPr id="11" name="Chevron 10"/>
          <p:cNvSpPr/>
          <p:nvPr/>
        </p:nvSpPr>
        <p:spPr bwMode="auto">
          <a:xfrm>
            <a:off x="381000" y="3901020"/>
            <a:ext cx="1983719"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Analyze</a:t>
            </a:r>
          </a:p>
        </p:txBody>
      </p:sp>
      <p:sp>
        <p:nvSpPr>
          <p:cNvPr id="12" name="Chevron 11"/>
          <p:cNvSpPr/>
          <p:nvPr/>
        </p:nvSpPr>
        <p:spPr bwMode="auto">
          <a:xfrm>
            <a:off x="3733800" y="3905441"/>
            <a:ext cx="156136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a:t>
            </a:r>
          </a:p>
        </p:txBody>
      </p:sp>
      <p:sp>
        <p:nvSpPr>
          <p:cNvPr id="13" name="Chevron 12"/>
          <p:cNvSpPr/>
          <p:nvPr/>
        </p:nvSpPr>
        <p:spPr bwMode="auto">
          <a:xfrm>
            <a:off x="4950024" y="3902575"/>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Trial Balance</a:t>
            </a:r>
          </a:p>
        </p:txBody>
      </p:sp>
      <p:sp>
        <p:nvSpPr>
          <p:cNvPr id="14" name="Chevron 13"/>
          <p:cNvSpPr/>
          <p:nvPr/>
        </p:nvSpPr>
        <p:spPr bwMode="auto">
          <a:xfrm>
            <a:off x="6486308" y="3902574"/>
            <a:ext cx="238478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r>
              <a:rPr lang="en-US" b="1" dirty="0"/>
              <a:t>Adjusting Entries</a:t>
            </a:r>
          </a:p>
        </p:txBody>
      </p:sp>
      <p:sp>
        <p:nvSpPr>
          <p:cNvPr id="15" name="Chevron 14"/>
          <p:cNvSpPr/>
          <p:nvPr/>
        </p:nvSpPr>
        <p:spPr bwMode="auto">
          <a:xfrm>
            <a:off x="500857" y="4963398"/>
            <a:ext cx="2182091" cy="1066800"/>
          </a:xfrm>
          <a:prstGeom prst="chevron">
            <a:avLst/>
          </a:prstGeom>
          <a:solidFill>
            <a:srgbClr val="0070C0"/>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effectLst>
                  <a:outerShdw blurRad="38100" dist="38100" dir="2700000" algn="tl">
                    <a:srgbClr val="000000">
                      <a:alpha val="43137"/>
                    </a:srgbClr>
                  </a:outerShdw>
                </a:effectLst>
              </a:rPr>
              <a:t>Adjusted Trial Balance</a:t>
            </a:r>
          </a:p>
        </p:txBody>
      </p:sp>
      <p:sp>
        <p:nvSpPr>
          <p:cNvPr id="16" name="Chevron 15"/>
          <p:cNvSpPr/>
          <p:nvPr/>
        </p:nvSpPr>
        <p:spPr bwMode="auto">
          <a:xfrm>
            <a:off x="2257591" y="4967819"/>
            <a:ext cx="2385293" cy="1066800"/>
          </a:xfrm>
          <a:prstGeom prst="chevron">
            <a:avLst/>
          </a:prstGeom>
          <a:solidFill>
            <a:srgbClr val="0070C0"/>
          </a:solidFill>
          <a:ln w="12700" cap="sq" cmpd="sng" algn="ctr">
            <a:solidFill>
              <a:schemeClr val="tx1"/>
            </a:solidFill>
            <a:prstDash val="solid"/>
            <a:round/>
            <a:headEnd type="none" w="sm" len="sm"/>
            <a:tailEnd type="none" w="sm" len="sm"/>
          </a:ln>
          <a:effectLst/>
        </p:spPr>
        <p:txBody>
          <a:bodyPr vert="horz" wrap="square" lIns="0" tIns="27432" rIns="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bg1"/>
                </a:solidFill>
                <a:effectLst>
                  <a:outerShdw blurRad="38100" dist="38100" dir="2700000" algn="tl">
                    <a:srgbClr val="000000">
                      <a:alpha val="43137"/>
                    </a:srgbClr>
                  </a:outerShdw>
                </a:effectLst>
              </a:rPr>
              <a:t>Prepare</a:t>
            </a:r>
          </a:p>
          <a:p>
            <a:pPr algn="ctr" eaLnBrk="0" fontAlgn="base" hangingPunct="0">
              <a:spcBef>
                <a:spcPct val="0"/>
              </a:spcBef>
              <a:spcAft>
                <a:spcPct val="0"/>
              </a:spcAft>
            </a:pPr>
            <a:r>
              <a:rPr lang="en-US" sz="2000" b="1" dirty="0" smtClean="0">
                <a:solidFill>
                  <a:schemeClr val="bg1"/>
                </a:solidFill>
                <a:effectLst>
                  <a:outerShdw blurRad="38100" dist="38100" dir="2700000" algn="tl">
                    <a:srgbClr val="000000">
                      <a:alpha val="43137"/>
                    </a:srgbClr>
                  </a:outerShdw>
                </a:effectLst>
              </a:rPr>
              <a:t>Financial </a:t>
            </a:r>
            <a:r>
              <a:rPr lang="en-US" sz="2000" b="1" dirty="0">
                <a:solidFill>
                  <a:schemeClr val="bg1"/>
                </a:solidFill>
                <a:effectLst>
                  <a:outerShdw blurRad="38100" dist="38100" dir="2700000" algn="tl">
                    <a:srgbClr val="000000">
                      <a:alpha val="43137"/>
                    </a:srgbClr>
                  </a:outerShdw>
                </a:effectLst>
              </a:rPr>
              <a:t>Statements</a:t>
            </a:r>
          </a:p>
        </p:txBody>
      </p:sp>
      <p:sp>
        <p:nvSpPr>
          <p:cNvPr id="17" name="Chevron 16"/>
          <p:cNvSpPr/>
          <p:nvPr/>
        </p:nvSpPr>
        <p:spPr bwMode="auto">
          <a:xfrm>
            <a:off x="4306848" y="5057527"/>
            <a:ext cx="1889256"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algn="ctr" eaLnBrk="0" fontAlgn="base" hangingPunct="0">
              <a:spcBef>
                <a:spcPct val="0"/>
              </a:spcBef>
              <a:spcAft>
                <a:spcPct val="0"/>
              </a:spcAft>
            </a:pPr>
            <a:endParaRPr kumimoji="0" lang="en-US" sz="1800" b="1" i="0" u="none" strike="noStrike" cap="none" normalizeH="0" baseline="0" dirty="0" smtClean="0">
              <a:ln>
                <a:noFill/>
              </a:ln>
            </a:endParaRPr>
          </a:p>
        </p:txBody>
      </p:sp>
      <p:sp>
        <p:nvSpPr>
          <p:cNvPr id="18" name="Chevron 17"/>
          <p:cNvSpPr/>
          <p:nvPr/>
        </p:nvSpPr>
        <p:spPr bwMode="auto">
          <a:xfrm>
            <a:off x="5856456" y="5057526"/>
            <a:ext cx="2397048" cy="881653"/>
          </a:xfrm>
          <a:prstGeom prst="chevron">
            <a:avLst/>
          </a:prstGeom>
          <a:solidFill>
            <a:srgbClr val="A3E7FF"/>
          </a:solidFill>
          <a:ln w="12700" cap="sq" cmpd="sng" algn="ctr">
            <a:solidFill>
              <a:schemeClr val="tx1"/>
            </a:solidFill>
            <a:prstDash val="solid"/>
            <a:round/>
            <a:headEnd type="none" w="sm" len="sm"/>
            <a:tailEnd type="none" w="sm" len="sm"/>
          </a:ln>
          <a:effectLst/>
        </p:spPr>
        <p:txBody>
          <a:bodyPr vert="horz" wrap="square" lIns="91440" tIns="27432"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rPr>
              <a:t>Post-Closing</a:t>
            </a:r>
            <a:r>
              <a:rPr kumimoji="0" lang="en-US" sz="1800" b="1" i="0" u="none" strike="noStrike" cap="none" normalizeH="0" dirty="0" smtClean="0">
                <a:ln>
                  <a:noFill/>
                </a:ln>
              </a:rPr>
              <a:t> Trial Balance</a:t>
            </a:r>
            <a:endParaRPr kumimoji="0" lang="en-US" sz="1800" b="1" i="0" u="none" strike="noStrike" cap="none" normalizeH="0" baseline="0" dirty="0" smtClean="0">
              <a:ln>
                <a:noFill/>
              </a:ln>
            </a:endParaRPr>
          </a:p>
        </p:txBody>
      </p:sp>
      <p:sp>
        <p:nvSpPr>
          <p:cNvPr id="19" name="LOBL"/>
          <p:cNvSpPr>
            <a:spLocks noGrp="1"/>
          </p:cNvSpPr>
          <p:nvPr>
            <p:ph sz="quarter" idx="4294967295"/>
          </p:nvPr>
        </p:nvSpPr>
        <p:spPr>
          <a:xfrm>
            <a:off x="4419600" y="5057526"/>
            <a:ext cx="1695475" cy="881653"/>
          </a:xfrm>
          <a:prstGeom prst="rect">
            <a:avLst/>
          </a:prstGeom>
        </p:spPr>
        <p:txBody>
          <a:bodyPr/>
          <a:lstStyle/>
          <a:p>
            <a:pPr marL="0" lvl="2" indent="0" algn="ctr">
              <a:lnSpc>
                <a:spcPts val="2200"/>
              </a:lnSpc>
              <a:spcBef>
                <a:spcPts val="0"/>
              </a:spcBef>
              <a:buClr>
                <a:srgbClr val="990000"/>
              </a:buClr>
              <a:buSzPct val="100000"/>
              <a:buNone/>
              <a:tabLst>
                <a:tab pos="442913" algn="l"/>
              </a:tabLst>
            </a:pPr>
            <a:r>
              <a:rPr lang="en-GB" altLang="en-US" sz="1500" b="1" dirty="0"/>
              <a:t>Journalize and Post Closing Entries</a:t>
            </a:r>
          </a:p>
        </p:txBody>
      </p:sp>
    </p:spTree>
    <p:extLst>
      <p:ext uri="{BB962C8B-B14F-4D97-AF65-F5344CB8AC3E}">
        <p14:creationId xmlns:p14="http://schemas.microsoft.com/office/powerpoint/2010/main" val="3174106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4</a:t>
            </a:r>
            <a:endParaRPr lang="en-US" sz="1200" dirty="0">
              <a:solidFill>
                <a:schemeClr val="bg1">
                  <a:lumMod val="5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118281374"/>
              </p:ext>
            </p:extLst>
          </p:nvPr>
        </p:nvGraphicFramePr>
        <p:xfrm>
          <a:off x="1173895" y="152400"/>
          <a:ext cx="6685691" cy="6029445"/>
        </p:xfrm>
        <a:graphic>
          <a:graphicData uri="http://schemas.openxmlformats.org/drawingml/2006/table">
            <a:tbl>
              <a:tblPr>
                <a:tableStyleId>{5C22544A-7EE6-4342-B048-85BDC9FD1C3A}</a:tableStyleId>
              </a:tblPr>
              <a:tblGrid>
                <a:gridCol w="4083905">
                  <a:extLst>
                    <a:ext uri="{9D8B030D-6E8A-4147-A177-3AD203B41FA5}">
                      <a16:colId xmlns:a16="http://schemas.microsoft.com/office/drawing/2014/main" val="20000"/>
                    </a:ext>
                  </a:extLst>
                </a:gridCol>
                <a:gridCol w="991128">
                  <a:extLst>
                    <a:ext uri="{9D8B030D-6E8A-4147-A177-3AD203B41FA5}">
                      <a16:colId xmlns:a16="http://schemas.microsoft.com/office/drawing/2014/main" val="20001"/>
                    </a:ext>
                  </a:extLst>
                </a:gridCol>
                <a:gridCol w="468984">
                  <a:extLst>
                    <a:ext uri="{9D8B030D-6E8A-4147-A177-3AD203B41FA5}">
                      <a16:colId xmlns:a16="http://schemas.microsoft.com/office/drawing/2014/main" val="20002"/>
                    </a:ext>
                  </a:extLst>
                </a:gridCol>
                <a:gridCol w="941120">
                  <a:extLst>
                    <a:ext uri="{9D8B030D-6E8A-4147-A177-3AD203B41FA5}">
                      <a16:colId xmlns:a16="http://schemas.microsoft.com/office/drawing/2014/main" val="20003"/>
                    </a:ext>
                  </a:extLst>
                </a:gridCol>
                <a:gridCol w="200554">
                  <a:extLst>
                    <a:ext uri="{9D8B030D-6E8A-4147-A177-3AD203B41FA5}">
                      <a16:colId xmlns:a16="http://schemas.microsoft.com/office/drawing/2014/main" val="20004"/>
                    </a:ext>
                  </a:extLst>
                </a:gridCol>
              </a:tblGrid>
              <a:tr h="182245">
                <a:tc gridSpan="4">
                  <a:txBody>
                    <a:bodyPr/>
                    <a:lstStyle/>
                    <a:p>
                      <a:pPr algn="ctr"/>
                      <a:r>
                        <a:rPr lang="en-US" sz="1800" b="1" i="0" u="none" strike="noStrike" kern="1200" baseline="0" dirty="0" err="1" smtClean="0">
                          <a:solidFill>
                            <a:schemeClr val="dk1"/>
                          </a:solidFill>
                          <a:latin typeface="+mn-lt"/>
                          <a:ea typeface="+mn-ea"/>
                          <a:cs typeface="+mn-cs"/>
                        </a:rPr>
                        <a:t>Yazici</a:t>
                      </a:r>
                      <a:r>
                        <a:rPr lang="en-US" sz="1800" b="1" i="0" u="none" strike="noStrike" kern="1200" baseline="0" dirty="0" smtClean="0">
                          <a:solidFill>
                            <a:schemeClr val="dk1"/>
                          </a:solidFill>
                          <a:latin typeface="+mn-lt"/>
                          <a:ea typeface="+mn-ea"/>
                          <a:cs typeface="+mn-cs"/>
                        </a:rPr>
                        <a:t> Advertising</a:t>
                      </a:r>
                    </a:p>
                    <a:p>
                      <a:pPr algn="ctr"/>
                      <a:r>
                        <a:rPr lang="en-US" sz="1500" b="1" i="0" u="none" strike="noStrike" kern="1200" baseline="0" dirty="0" smtClean="0">
                          <a:solidFill>
                            <a:schemeClr val="dk1"/>
                          </a:solidFill>
                          <a:latin typeface="+mn-lt"/>
                          <a:ea typeface="+mn-ea"/>
                          <a:cs typeface="+mn-cs"/>
                        </a:rPr>
                        <a:t>Adjusted Trial Balance</a:t>
                      </a:r>
                    </a:p>
                    <a:p>
                      <a:pPr algn="ctr"/>
                      <a:r>
                        <a:rPr lang="en-US" sz="1500" b="1" i="0" u="none" strike="noStrike" kern="1200" baseline="0" dirty="0" smtClean="0">
                          <a:solidFill>
                            <a:schemeClr val="dk1"/>
                          </a:solidFill>
                          <a:latin typeface="+mn-lt"/>
                          <a:ea typeface="+mn-ea"/>
                          <a:cs typeface="+mn-cs"/>
                        </a:rPr>
                        <a:t>October 31, 2020</a:t>
                      </a:r>
                      <a:endParaRPr lang="en-US" sz="1500" b="1" i="0" u="none" strike="noStrike" dirty="0">
                        <a:solidFill>
                          <a:srgbClr val="000000"/>
                        </a:solidFill>
                        <a:effectLst/>
                        <a:latin typeface="Calibri" panose="020F0502020204030204" pitchFamily="34" charset="0"/>
                      </a:endParaRPr>
                    </a:p>
                  </a:txBody>
                  <a:tcPr marL="4233" marR="42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tc hMerge="1">
                  <a:txBody>
                    <a:bodyPr/>
                    <a:lstStyle/>
                    <a:p>
                      <a:pPr algn="ctr" fontAlgn="b"/>
                      <a:endParaRPr lang="en-US" sz="2200" b="0" i="0" u="none" strike="noStrike" dirty="0">
                        <a:solidFill>
                          <a:srgbClr val="000000"/>
                        </a:solidFill>
                        <a:effectLst/>
                        <a:latin typeface="Calibri" panose="020F0502020204030204" pitchFamily="34" charset="0"/>
                      </a:endParaRPr>
                    </a:p>
                  </a:txBody>
                  <a:tcPr marL="4233" marR="4233" marT="4233" marB="0" anchor="b"/>
                </a:tc>
                <a:tc>
                  <a:txBody>
                    <a:bodyPr/>
                    <a:lstStyle/>
                    <a:p>
                      <a:pPr algn="ctr"/>
                      <a:endParaRPr lang="en-US" sz="1500" b="1" i="0" u="none" strike="noStrike" dirty="0">
                        <a:solidFill>
                          <a:srgbClr val="000000"/>
                        </a:solidFill>
                        <a:effectLst/>
                        <a:latin typeface="Calibri" panose="020F0502020204030204" pitchFamily="34" charset="0"/>
                      </a:endParaRPr>
                    </a:p>
                  </a:txBody>
                  <a:tcPr marL="4233" marR="423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82245">
                <a:tc>
                  <a:txBody>
                    <a:bodyPr/>
                    <a:lstStyle/>
                    <a:p>
                      <a:pPr algn="ctr" fontAlgn="b"/>
                      <a:endParaRPr lang="en-US" sz="1500" b="0" i="0" u="none" strike="noStrike" dirty="0">
                        <a:solidFill>
                          <a:srgbClr val="000000"/>
                        </a:solidFill>
                        <a:effectLst/>
                        <a:latin typeface="Calibri" panose="020F0502020204030204" pitchFamily="34" charset="0"/>
                      </a:endParaRPr>
                    </a:p>
                  </a:txBody>
                  <a:tcPr marL="4233" marR="4233" marT="4233" marB="0" anchor="b">
                    <a:lnT w="12700" cmpd="sng">
                      <a:noFill/>
                    </a:lnT>
                    <a:solidFill>
                      <a:schemeClr val="bg2"/>
                    </a:solidFill>
                  </a:tcPr>
                </a:tc>
                <a:tc>
                  <a:txBody>
                    <a:bodyPr/>
                    <a:lstStyle/>
                    <a:p>
                      <a:pPr algn="ctr" fontAlgn="b"/>
                      <a:r>
                        <a:rPr lang="en-US" sz="1500" b="1" u="none" strike="noStrike" dirty="0">
                          <a:effectLst/>
                        </a:rPr>
                        <a:t>Debit</a:t>
                      </a:r>
                      <a:endParaRPr lang="en-US" sz="1500" b="1" i="0" u="none" strike="noStrike" dirty="0">
                        <a:solidFill>
                          <a:srgbClr val="000000"/>
                        </a:solidFill>
                        <a:effectLst/>
                        <a:latin typeface="Calibri" panose="020F0502020204030204" pitchFamily="34" charset="0"/>
                      </a:endParaRPr>
                    </a:p>
                  </a:txBody>
                  <a:tcPr marL="4233" marR="4233" marB="0" anchor="b">
                    <a:lnT w="12700" cmpd="sng">
                      <a:noFill/>
                    </a:lnT>
                    <a:lnB w="19050" cap="flat" cmpd="sng" algn="ctr">
                      <a:solidFill>
                        <a:schemeClr val="tx1"/>
                      </a:solidFill>
                      <a:prstDash val="solid"/>
                      <a:round/>
                      <a:headEnd type="none" w="med" len="med"/>
                      <a:tailEnd type="none" w="med" len="med"/>
                    </a:lnB>
                    <a:solidFill>
                      <a:schemeClr val="bg2"/>
                    </a:solidFill>
                  </a:tcPr>
                </a:tc>
                <a:tc>
                  <a:txBody>
                    <a:bodyPr/>
                    <a:lstStyle/>
                    <a:p>
                      <a:pPr algn="ctr" fontAlgn="b"/>
                      <a:endParaRPr lang="en-US" sz="1500" b="1" i="0" u="none" strike="noStrike" dirty="0">
                        <a:solidFill>
                          <a:srgbClr val="000000"/>
                        </a:solidFill>
                        <a:effectLst/>
                        <a:latin typeface="Calibri" panose="020F0502020204030204" pitchFamily="34" charset="0"/>
                      </a:endParaRPr>
                    </a:p>
                  </a:txBody>
                  <a:tcPr marL="4233" marR="4233" marT="4233" marB="0" anchor="b">
                    <a:lnT w="12700" cmpd="sng">
                      <a:noFill/>
                    </a:lnT>
                    <a:solidFill>
                      <a:schemeClr val="bg2"/>
                    </a:solidFill>
                  </a:tcPr>
                </a:tc>
                <a:tc>
                  <a:txBody>
                    <a:bodyPr/>
                    <a:lstStyle/>
                    <a:p>
                      <a:pPr algn="ctr" fontAlgn="b"/>
                      <a:r>
                        <a:rPr lang="en-US" sz="1500" b="1" u="none" strike="noStrike" dirty="0">
                          <a:effectLst/>
                        </a:rPr>
                        <a:t>Credit</a:t>
                      </a:r>
                      <a:endParaRPr lang="en-US" sz="1500" b="1" i="0" u="none" strike="noStrike" dirty="0">
                        <a:solidFill>
                          <a:srgbClr val="000000"/>
                        </a:solidFill>
                        <a:effectLst/>
                        <a:latin typeface="Calibri" panose="020F0502020204030204" pitchFamily="34" charset="0"/>
                      </a:endParaRPr>
                    </a:p>
                  </a:txBody>
                  <a:tcPr marL="4233" marR="4233" marT="4233" marB="0" anchor="b">
                    <a:lnR w="12700" cmpd="sng">
                      <a:noFill/>
                    </a:lnR>
                    <a:lnT w="12700" cmpd="sng">
                      <a:noFill/>
                    </a:lnT>
                    <a:lnB w="19050" cap="flat" cmpd="sng" algn="ctr">
                      <a:solidFill>
                        <a:schemeClr val="tx1"/>
                      </a:solidFill>
                      <a:prstDash val="solid"/>
                      <a:round/>
                      <a:headEnd type="none" w="med" len="med"/>
                      <a:tailEnd type="none" w="med" len="med"/>
                    </a:lnB>
                    <a:solidFill>
                      <a:schemeClr val="bg2"/>
                    </a:solidFill>
                  </a:tcPr>
                </a:tc>
                <a:tc>
                  <a:txBody>
                    <a:bodyPr/>
                    <a:lstStyle/>
                    <a:p>
                      <a:pPr algn="ctr" fontAlgn="b"/>
                      <a:endParaRPr lang="en-US" sz="1500" b="1" i="0" u="none" strike="noStrike" dirty="0">
                        <a:solidFill>
                          <a:srgbClr val="000000"/>
                        </a:solidFill>
                        <a:effectLst/>
                        <a:latin typeface="Calibri" panose="020F0502020204030204" pitchFamily="34" charset="0"/>
                      </a:endParaRPr>
                    </a:p>
                  </a:txBody>
                  <a:tcPr marL="4233" marR="4233" marT="4233" marB="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182245">
                <a:tc>
                  <a:txBody>
                    <a:bodyPr/>
                    <a:lstStyle/>
                    <a:p>
                      <a:pPr algn="l" fontAlgn="b"/>
                      <a:r>
                        <a:rPr lang="en-US" sz="1500" u="none" strike="noStrike" dirty="0">
                          <a:effectLst/>
                        </a:rPr>
                        <a:t>Cash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600" dirty="0" smtClean="0"/>
                        <a:t>₺</a:t>
                      </a:r>
                      <a:r>
                        <a:rPr lang="en-US" sz="1500" u="none" strike="noStrike" dirty="0" smtClean="0">
                          <a:effectLst/>
                        </a:rPr>
                        <a:t>15,200</a:t>
                      </a:r>
                      <a:endParaRPr lang="en-US" sz="1500" b="0" i="0" u="none" strike="noStrike" dirty="0">
                        <a:solidFill>
                          <a:srgbClr val="000000"/>
                        </a:solidFill>
                        <a:effectLst/>
                        <a:latin typeface="Calibri" panose="020F0502020204030204" pitchFamily="34" charset="0"/>
                      </a:endParaRPr>
                    </a:p>
                  </a:txBody>
                  <a:tcPr marL="4233" marR="4233" marT="4233" marB="0" anchor="b">
                    <a:lnT w="19050" cap="flat" cmpd="sng" algn="ctr">
                      <a:solidFill>
                        <a:schemeClr val="tx1"/>
                      </a:solidFill>
                      <a:prstDash val="solid"/>
                      <a:round/>
                      <a:headEnd type="none" w="med" len="med"/>
                      <a:tailEnd type="none" w="med" len="med"/>
                    </a:lnT>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lnT w="19050" cap="flat" cmpd="sng" algn="ctr">
                      <a:solidFill>
                        <a:schemeClr val="tx1"/>
                      </a:solidFill>
                      <a:prstDash val="solid"/>
                      <a:round/>
                      <a:headEnd type="none" w="med" len="med"/>
                      <a:tailEnd type="none" w="med" len="med"/>
                    </a:lnT>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lnT w="1905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Accounts Receivable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i="0" u="none" strike="noStrike" dirty="0" smtClean="0">
                          <a:solidFill>
                            <a:srgbClr val="990000"/>
                          </a:solidFill>
                          <a:effectLst/>
                          <a:latin typeface="Calibri" panose="020F0502020204030204" pitchFamily="34" charset="0"/>
                        </a:rPr>
                        <a:t>200</a:t>
                      </a:r>
                      <a:endParaRPr lang="en-US" sz="1500" b="1" i="0" u="none" strike="noStrike" dirty="0">
                        <a:solidFill>
                          <a:srgbClr val="99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3"/>
                  </a:ext>
                </a:extLst>
              </a:tr>
              <a:tr h="182245">
                <a:tc>
                  <a:txBody>
                    <a:bodyPr/>
                    <a:lstStyle/>
                    <a:p>
                      <a:pPr algn="l" fontAlgn="b"/>
                      <a:r>
                        <a:rPr lang="en-US" sz="1500" u="none" strike="noStrike" dirty="0">
                          <a:effectLst/>
                        </a:rPr>
                        <a:t>Supplies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dirty="0" smtClean="0">
                          <a:solidFill>
                            <a:srgbClr val="990000"/>
                          </a:solidFill>
                          <a:effectLst/>
                        </a:rPr>
                        <a:t>1,000</a:t>
                      </a:r>
                      <a:endParaRPr lang="en-US" sz="1500" b="1" i="0" u="none" strike="noStrike" dirty="0">
                        <a:solidFill>
                          <a:srgbClr val="99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4"/>
                  </a:ext>
                </a:extLst>
              </a:tr>
              <a:tr h="182245">
                <a:tc>
                  <a:txBody>
                    <a:bodyPr/>
                    <a:lstStyle/>
                    <a:p>
                      <a:pPr algn="l" fontAlgn="b"/>
                      <a:r>
                        <a:rPr lang="en-US" sz="1500" u="none" strike="noStrike" dirty="0">
                          <a:effectLst/>
                        </a:rPr>
                        <a:t>Prepaid Insurance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dirty="0" smtClean="0">
                          <a:solidFill>
                            <a:srgbClr val="990000"/>
                          </a:solidFill>
                          <a:effectLst/>
                        </a:rPr>
                        <a:t>550</a:t>
                      </a:r>
                      <a:endParaRPr lang="en-US" sz="1500" b="1" i="0" u="none" strike="noStrike" dirty="0">
                        <a:solidFill>
                          <a:srgbClr val="99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5"/>
                  </a:ext>
                </a:extLst>
              </a:tr>
              <a:tr h="182245">
                <a:tc>
                  <a:txBody>
                    <a:bodyPr/>
                    <a:lstStyle/>
                    <a:p>
                      <a:pPr algn="l" fontAlgn="b"/>
                      <a:r>
                        <a:rPr lang="en-US" sz="1500" u="none" strike="noStrike" dirty="0">
                          <a:effectLst/>
                        </a:rPr>
                        <a:t>Equipment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u="none" strike="noStrike" dirty="0">
                          <a:effectLst/>
                        </a:rPr>
                        <a:t>5,000</a:t>
                      </a:r>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6"/>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Accumulated</a:t>
                      </a:r>
                      <a:r>
                        <a:rPr lang="en-US" sz="1500" b="0" i="0" u="none" strike="noStrike" baseline="0" dirty="0" smtClean="0">
                          <a:solidFill>
                            <a:srgbClr val="000000"/>
                          </a:solidFill>
                          <a:effectLst/>
                          <a:latin typeface="Calibri" panose="020F0502020204030204" pitchFamily="34" charset="0"/>
                        </a:rPr>
                        <a:t> Depreciation</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i="0" u="none" strike="noStrike" dirty="0" smtClean="0">
                          <a:solidFill>
                            <a:srgbClr val="990000"/>
                          </a:solidFill>
                          <a:effectLst/>
                          <a:latin typeface="Calibri" panose="020F0502020204030204" pitchFamily="34" charset="0"/>
                        </a:rPr>
                        <a:t>₺</a:t>
                      </a:r>
                      <a:r>
                        <a:rPr lang="en-US" sz="1500" b="0" i="0" u="none" strike="noStrike" dirty="0" smtClean="0">
                          <a:solidFill>
                            <a:srgbClr val="000000"/>
                          </a:solidFill>
                          <a:effectLst/>
                          <a:latin typeface="Calibri" panose="020F0502020204030204" pitchFamily="34" charset="0"/>
                        </a:rPr>
                        <a:t>        </a:t>
                      </a:r>
                      <a:r>
                        <a:rPr lang="en-US" sz="1500" b="1" u="none" strike="noStrike" kern="1200" dirty="0" smtClean="0">
                          <a:solidFill>
                            <a:srgbClr val="990000"/>
                          </a:solidFill>
                          <a:effectLst/>
                          <a:latin typeface="+mn-lt"/>
                          <a:ea typeface="+mn-ea"/>
                          <a:cs typeface="+mn-cs"/>
                        </a:rPr>
                        <a:t>40</a:t>
                      </a:r>
                      <a:endParaRPr lang="en-US" sz="1500" b="1" u="none" strike="noStrike" kern="1200" dirty="0">
                        <a:solidFill>
                          <a:srgbClr val="990000"/>
                        </a:solidFill>
                        <a:effectLst/>
                        <a:latin typeface="+mn-lt"/>
                        <a:ea typeface="+mn-ea"/>
                        <a:cs typeface="+mn-cs"/>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7"/>
                  </a:ext>
                </a:extLst>
              </a:tr>
              <a:tr h="182245">
                <a:tc>
                  <a:txBody>
                    <a:bodyPr/>
                    <a:lstStyle/>
                    <a:p>
                      <a:pPr algn="l" fontAlgn="b"/>
                      <a:r>
                        <a:rPr lang="en-US" sz="1500" u="none" strike="noStrike" dirty="0">
                          <a:effectLst/>
                        </a:rPr>
                        <a:t>Notes Payable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u="none" strike="noStrike" dirty="0" smtClean="0">
                          <a:effectLst/>
                        </a:rPr>
                        <a:t>5,000</a:t>
                      </a:r>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8"/>
                  </a:ext>
                </a:extLst>
              </a:tr>
              <a:tr h="182245">
                <a:tc>
                  <a:txBody>
                    <a:bodyPr/>
                    <a:lstStyle/>
                    <a:p>
                      <a:pPr algn="l" fontAlgn="b"/>
                      <a:r>
                        <a:rPr lang="en-US" sz="1500" u="none" strike="noStrike" dirty="0">
                          <a:effectLst/>
                        </a:rPr>
                        <a:t>Accounts Payable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u="none" strike="noStrike" dirty="0">
                          <a:effectLst/>
                        </a:rPr>
                        <a:t>2,500</a:t>
                      </a:r>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09"/>
                  </a:ext>
                </a:extLst>
              </a:tr>
              <a:tr h="182245">
                <a:tc>
                  <a:txBody>
                    <a:bodyPr/>
                    <a:lstStyle/>
                    <a:p>
                      <a:pPr algn="l" fontAlgn="b"/>
                      <a:r>
                        <a:rPr lang="en-US" sz="1500" u="none" strike="noStrike" dirty="0">
                          <a:effectLst/>
                        </a:rPr>
                        <a:t>Unearned Service Revenue </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800</a:t>
                      </a:r>
                      <a:endParaRPr lang="en-US" sz="1500" b="1" u="none" strike="noStrike" kern="1200" dirty="0">
                        <a:solidFill>
                          <a:srgbClr val="990000"/>
                        </a:solidFill>
                        <a:effectLst/>
                        <a:latin typeface="+mn-lt"/>
                        <a:ea typeface="+mn-ea"/>
                        <a:cs typeface="+mn-cs"/>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10"/>
                  </a:ext>
                </a:extLst>
              </a:tr>
              <a:tr h="182245">
                <a:tc>
                  <a:txBody>
                    <a:bodyPr/>
                    <a:lstStyle/>
                    <a:p>
                      <a:pPr algn="l" fontAlgn="b"/>
                      <a:r>
                        <a:rPr lang="en-US" sz="1500" u="none" strike="noStrike" dirty="0" smtClean="0">
                          <a:effectLst/>
                        </a:rPr>
                        <a:t>Salaries and Wages Payable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1,200</a:t>
                      </a:r>
                      <a:endParaRPr lang="en-US" sz="1500" b="1" u="none" strike="noStrike" kern="1200" dirty="0">
                        <a:solidFill>
                          <a:srgbClr val="990000"/>
                        </a:solidFill>
                        <a:effectLst/>
                        <a:latin typeface="+mn-lt"/>
                        <a:ea typeface="+mn-ea"/>
                        <a:cs typeface="+mn-cs"/>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extLst>
                  <a:ext uri="{0D108BD9-81ED-4DB2-BD59-A6C34878D82A}">
                    <a16:rowId xmlns:a16="http://schemas.microsoft.com/office/drawing/2014/main" val="10011"/>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Interest Payable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50</a:t>
                      </a:r>
                      <a:endParaRPr lang="en-US" sz="1500" b="1" u="none" strike="noStrike" kern="1200" dirty="0">
                        <a:solidFill>
                          <a:srgbClr val="990000"/>
                        </a:solidFill>
                        <a:effectLst/>
                        <a:latin typeface="+mn-lt"/>
                        <a:ea typeface="+mn-ea"/>
                        <a:cs typeface="+mn-cs"/>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B w="12700" cmpd="sng">
                      <a:noFill/>
                    </a:lnB>
                    <a:solidFill>
                      <a:schemeClr val="bg2"/>
                    </a:solidFill>
                  </a:tcPr>
                </a:tc>
                <a:extLst>
                  <a:ext uri="{0D108BD9-81ED-4DB2-BD59-A6C34878D82A}">
                    <a16:rowId xmlns:a16="http://schemas.microsoft.com/office/drawing/2014/main" val="10012"/>
                  </a:ext>
                </a:extLst>
              </a:tr>
              <a:tr h="18224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u="none" strike="noStrike" dirty="0" smtClean="0">
                          <a:effectLst/>
                        </a:rPr>
                        <a:t>Owner’s Capital</a:t>
                      </a:r>
                      <a:endParaRPr lang="en-US" sz="1500" b="0" i="0" u="none" strike="noStrike" dirty="0" smtClean="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0" i="0" u="none" strike="noStrike" dirty="0" smtClean="0">
                          <a:solidFill>
                            <a:srgbClr val="000000"/>
                          </a:solidFill>
                          <a:effectLst/>
                          <a:latin typeface="Calibri" panose="020F0502020204030204" pitchFamily="34" charset="0"/>
                        </a:rPr>
                        <a:t>10,000</a:t>
                      </a: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3"/>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Owner’s Drawings</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0" i="0" u="none" strike="noStrike" dirty="0" smtClean="0">
                          <a:solidFill>
                            <a:srgbClr val="000000"/>
                          </a:solidFill>
                          <a:effectLst/>
                          <a:latin typeface="Calibri" panose="020F0502020204030204" pitchFamily="34" charset="0"/>
                        </a:rPr>
                        <a:t>500</a:t>
                      </a:r>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4"/>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Service Revenue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10,600</a:t>
                      </a:r>
                      <a:endParaRPr lang="en-US" sz="1500" b="1" u="none" strike="noStrike" kern="1200" dirty="0">
                        <a:solidFill>
                          <a:srgbClr val="990000"/>
                        </a:solidFill>
                        <a:effectLst/>
                        <a:latin typeface="+mn-lt"/>
                        <a:ea typeface="+mn-ea"/>
                        <a:cs typeface="+mn-cs"/>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5"/>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Salaries and Wages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5,200</a:t>
                      </a:r>
                      <a:endParaRPr lang="en-US" sz="1500" b="1" u="none" strike="noStrike" kern="1200" dirty="0">
                        <a:solidFill>
                          <a:srgbClr val="990000"/>
                        </a:solidFill>
                        <a:effectLst/>
                        <a:latin typeface="+mn-lt"/>
                        <a:ea typeface="+mn-ea"/>
                        <a:cs typeface="+mn-cs"/>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6"/>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Supplies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1,500</a:t>
                      </a:r>
                      <a:endParaRPr lang="en-US" sz="1500" b="1" u="none" strike="noStrike" kern="1200" dirty="0">
                        <a:solidFill>
                          <a:srgbClr val="990000"/>
                        </a:solidFill>
                        <a:effectLst/>
                        <a:latin typeface="+mn-lt"/>
                        <a:ea typeface="+mn-ea"/>
                        <a:cs typeface="+mn-cs"/>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7"/>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Rent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0" i="0" u="none" strike="noStrike" dirty="0" smtClean="0">
                          <a:solidFill>
                            <a:srgbClr val="000000"/>
                          </a:solidFill>
                          <a:effectLst/>
                          <a:latin typeface="Calibri" panose="020F0502020204030204" pitchFamily="34" charset="0"/>
                        </a:rPr>
                        <a:t>900</a:t>
                      </a:r>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8"/>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Insurance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50</a:t>
                      </a:r>
                      <a:endParaRPr lang="en-US" sz="1500" b="1" u="none" strike="noStrike" kern="1200" dirty="0">
                        <a:solidFill>
                          <a:srgbClr val="990000"/>
                        </a:solidFill>
                        <a:effectLst/>
                        <a:latin typeface="+mn-lt"/>
                        <a:ea typeface="+mn-ea"/>
                        <a:cs typeface="+mn-cs"/>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19"/>
                  </a:ext>
                </a:extLst>
              </a:tr>
              <a:tr h="182245">
                <a:tc>
                  <a:txBody>
                    <a:bodyPr/>
                    <a:lstStyle/>
                    <a:p>
                      <a:pPr algn="l" fontAlgn="b"/>
                      <a:r>
                        <a:rPr lang="en-US" sz="1500" b="0" i="0" u="none" strike="noStrike" dirty="0" smtClean="0">
                          <a:solidFill>
                            <a:srgbClr val="000000"/>
                          </a:solidFill>
                          <a:effectLst/>
                          <a:latin typeface="Calibri" panose="020F0502020204030204" pitchFamily="34" charset="0"/>
                        </a:rPr>
                        <a:t>Interest</a:t>
                      </a:r>
                      <a:r>
                        <a:rPr lang="en-US" sz="1500" b="0" i="0" u="none" strike="noStrike" baseline="0" dirty="0" smtClean="0">
                          <a:solidFill>
                            <a:srgbClr val="000000"/>
                          </a:solidFill>
                          <a:effectLst/>
                          <a:latin typeface="Calibri" panose="020F0502020204030204" pitchFamily="34" charset="0"/>
                        </a:rPr>
                        <a:t>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50</a:t>
                      </a:r>
                      <a:endParaRPr lang="en-US" sz="1500" b="1" u="none" strike="noStrike" kern="1200" dirty="0">
                        <a:solidFill>
                          <a:srgbClr val="990000"/>
                        </a:solidFill>
                        <a:effectLst/>
                        <a:latin typeface="+mn-lt"/>
                        <a:ea typeface="+mn-ea"/>
                        <a:cs typeface="+mn-cs"/>
                      </a:endParaRPr>
                    </a:p>
                  </a:txBody>
                  <a:tcPr marL="4233" marR="4233" marT="4233" marB="0" anchor="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T w="12700" cmpd="sng">
                      <a:noFill/>
                    </a:lnT>
                    <a:lnB w="12700" cmpd="sng">
                      <a:noFill/>
                    </a:lnB>
                    <a:solidFill>
                      <a:schemeClr val="bg2"/>
                    </a:solidFill>
                  </a:tcPr>
                </a:tc>
                <a:extLst>
                  <a:ext uri="{0D108BD9-81ED-4DB2-BD59-A6C34878D82A}">
                    <a16:rowId xmlns:a16="http://schemas.microsoft.com/office/drawing/2014/main" val="10020"/>
                  </a:ext>
                </a:extLst>
              </a:tr>
              <a:tr h="182245">
                <a:tc>
                  <a:txBody>
                    <a:bodyPr/>
                    <a:lstStyle/>
                    <a:p>
                      <a:pPr algn="l" fontAlgn="b"/>
                      <a:r>
                        <a:rPr lang="en-US" sz="1500" b="0" i="0" u="none" strike="noStrike" dirty="0" smtClean="0">
                          <a:solidFill>
                            <a:schemeClr val="dk1"/>
                          </a:solidFill>
                          <a:effectLst/>
                          <a:latin typeface="+mn-lt"/>
                        </a:rPr>
                        <a:t>Depreciation</a:t>
                      </a:r>
                      <a:r>
                        <a:rPr lang="en-US" sz="1500" b="0" i="0" u="none" strike="noStrike" baseline="0" dirty="0" smtClean="0">
                          <a:solidFill>
                            <a:schemeClr val="dk1"/>
                          </a:solidFill>
                          <a:effectLst/>
                          <a:latin typeface="+mn-lt"/>
                        </a:rPr>
                        <a:t> Expense</a:t>
                      </a:r>
                      <a:endParaRPr lang="en-US" sz="1500" b="0" i="0" u="none" strike="noStrike" dirty="0">
                        <a:solidFill>
                          <a:srgbClr val="000000"/>
                        </a:solidFill>
                        <a:effectLst/>
                        <a:latin typeface="Calibri" panose="020F0502020204030204" pitchFamily="34" charset="0"/>
                      </a:endParaRPr>
                    </a:p>
                  </a:txBody>
                  <a:tcPr marL="182880" marR="4233" marT="4233" marB="0" anchor="b">
                    <a:solidFill>
                      <a:schemeClr val="bg2"/>
                    </a:solidFill>
                  </a:tcPr>
                </a:tc>
                <a:tc>
                  <a:txBody>
                    <a:bodyPr/>
                    <a:lstStyle/>
                    <a:p>
                      <a:pPr algn="r" fontAlgn="b"/>
                      <a:r>
                        <a:rPr lang="en-US" sz="1500" b="1" u="none" strike="noStrike" kern="1200" dirty="0" smtClean="0">
                          <a:solidFill>
                            <a:srgbClr val="990000"/>
                          </a:solidFill>
                          <a:effectLst/>
                          <a:latin typeface="+mn-lt"/>
                          <a:ea typeface="+mn-ea"/>
                          <a:cs typeface="+mn-cs"/>
                        </a:rPr>
                        <a:t>40</a:t>
                      </a:r>
                      <a:endParaRPr lang="en-US" sz="1500" b="1" u="none" strike="noStrike" kern="1200" dirty="0">
                        <a:solidFill>
                          <a:srgbClr val="990000"/>
                        </a:solidFill>
                        <a:effectLst/>
                        <a:latin typeface="+mn-lt"/>
                        <a:ea typeface="+mn-ea"/>
                        <a:cs typeface="+mn-cs"/>
                      </a:endParaRPr>
                    </a:p>
                  </a:txBody>
                  <a:tcPr marL="4233" marR="4233" marT="4233" marB="0" anchor="b">
                    <a:lnB w="19050" cap="flat" cmpd="sng" algn="ctr">
                      <a:solidFill>
                        <a:schemeClr val="tx1"/>
                      </a:solidFill>
                      <a:prstDash val="solid"/>
                      <a:round/>
                      <a:headEnd type="none" w="med" len="med"/>
                      <a:tailEnd type="none" w="med" len="med"/>
                    </a:lnB>
                    <a:solidFill>
                      <a:schemeClr val="bg2"/>
                    </a:solidFill>
                  </a:tcPr>
                </a:tc>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R w="12700" cmpd="sng">
                      <a:noFill/>
                    </a:lnR>
                    <a:lnB w="19050" cap="flat" cmpd="sng" algn="ctr">
                      <a:solidFill>
                        <a:schemeClr val="tx1"/>
                      </a:solidFill>
                      <a:prstDash val="solid"/>
                      <a:round/>
                      <a:headEnd type="none" w="med" len="med"/>
                      <a:tailEnd type="none" w="med" len="med"/>
                    </a:lnB>
                    <a:solidFill>
                      <a:schemeClr val="bg2"/>
                    </a:solidFill>
                  </a:tcPr>
                </a:tc>
                <a:tc>
                  <a:txBody>
                    <a:bodyPr/>
                    <a:lstStyle/>
                    <a:p>
                      <a:pPr algn="r" fontAlgn="b"/>
                      <a:endParaRPr lang="en-US" sz="1500" b="0" i="0" u="none" strike="noStrike" dirty="0">
                        <a:solidFill>
                          <a:srgbClr val="000000"/>
                        </a:solidFill>
                        <a:effectLst/>
                        <a:latin typeface="Calibri" panose="020F0502020204030204" pitchFamily="34" charset="0"/>
                      </a:endParaRPr>
                    </a:p>
                  </a:txBody>
                  <a:tcPr marL="4233" marR="0" marT="4233" marB="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21"/>
                  </a:ext>
                </a:extLst>
              </a:tr>
              <a:tr h="182245">
                <a:tc>
                  <a:txBody>
                    <a:bodyPr/>
                    <a:lstStyle/>
                    <a:p>
                      <a:pPr algn="l" fontAlgn="b"/>
                      <a:endParaRPr lang="en-US" sz="1500" b="0" i="0" u="none" strike="noStrike" dirty="0">
                        <a:solidFill>
                          <a:srgbClr val="000000"/>
                        </a:solidFill>
                        <a:effectLst/>
                        <a:latin typeface="Calibri" panose="020F0502020204030204" pitchFamily="34" charset="0"/>
                      </a:endParaRPr>
                    </a:p>
                  </a:txBody>
                  <a:tcPr marL="4233" marR="4233" marT="4233" marB="0" anchor="b">
                    <a:solidFill>
                      <a:schemeClr val="bg2"/>
                    </a:solidFill>
                  </a:tcPr>
                </a:tc>
                <a:tc>
                  <a:txBody>
                    <a:bodyPr/>
                    <a:lstStyle/>
                    <a:p>
                      <a:pPr algn="r" fontAlgn="b"/>
                      <a:r>
                        <a:rPr lang="en-US" sz="1500" b="1" u="none" strike="noStrike" dirty="0" smtClean="0">
                          <a:solidFill>
                            <a:srgbClr val="990000"/>
                          </a:solidFill>
                          <a:effectLst/>
                        </a:rPr>
                        <a:t>₺30,190</a:t>
                      </a:r>
                      <a:endParaRPr lang="en-US" sz="1500" b="1" i="0" u="none" strike="noStrike" dirty="0">
                        <a:solidFill>
                          <a:srgbClr val="990000"/>
                        </a:solidFill>
                        <a:effectLst/>
                        <a:latin typeface="Calibri" panose="020F0502020204030204" pitchFamily="34" charset="0"/>
                      </a:endParaRPr>
                    </a:p>
                  </a:txBody>
                  <a:tcPr marL="4233" marR="4233" marT="4233" marB="27432" anchor="b">
                    <a:lnT w="1905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bg2"/>
                    </a:solidFill>
                  </a:tcPr>
                </a:tc>
                <a:tc>
                  <a:txBody>
                    <a:bodyPr/>
                    <a:lstStyle/>
                    <a:p>
                      <a:pPr algn="l" fontAlgn="b"/>
                      <a:endParaRPr lang="en-US" sz="1500" b="1" i="0" u="none" strike="noStrike" dirty="0">
                        <a:solidFill>
                          <a:srgbClr val="990000"/>
                        </a:solidFill>
                        <a:effectLst/>
                        <a:latin typeface="Calibri" panose="020F0502020204030204" pitchFamily="34" charset="0"/>
                      </a:endParaRPr>
                    </a:p>
                  </a:txBody>
                  <a:tcPr marL="4233" marR="4233" marT="4233" marB="27432" anchor="b">
                    <a:solidFill>
                      <a:schemeClr val="bg2"/>
                    </a:solidFill>
                  </a:tcPr>
                </a:tc>
                <a:tc>
                  <a:txBody>
                    <a:bodyPr/>
                    <a:lstStyle/>
                    <a:p>
                      <a:pPr algn="r" fontAlgn="b"/>
                      <a:r>
                        <a:rPr lang="en-US" sz="1500" b="1" u="none" strike="noStrike" dirty="0" smtClean="0">
                          <a:solidFill>
                            <a:srgbClr val="990000"/>
                          </a:solidFill>
                          <a:effectLst/>
                        </a:rPr>
                        <a:t>₺30,190</a:t>
                      </a:r>
                      <a:endParaRPr lang="en-US" sz="1500" b="1" i="0" u="none" strike="noStrike" dirty="0">
                        <a:solidFill>
                          <a:srgbClr val="990000"/>
                        </a:solidFill>
                        <a:effectLst/>
                        <a:latin typeface="Calibri" panose="020F0502020204030204" pitchFamily="34" charset="0"/>
                      </a:endParaRPr>
                    </a:p>
                  </a:txBody>
                  <a:tcPr marL="4233" marR="0" marT="4233" marB="27432" anchor="b">
                    <a:lnR w="12700" cmpd="sng">
                      <a:noFill/>
                    </a:lnR>
                    <a:lnT w="1905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solidFill>
                      <a:schemeClr val="bg2"/>
                    </a:solidFill>
                  </a:tcPr>
                </a:tc>
                <a:tc>
                  <a:txBody>
                    <a:bodyPr/>
                    <a:lstStyle/>
                    <a:p>
                      <a:pPr algn="r" fontAlgn="b"/>
                      <a:endParaRPr lang="en-US" sz="1500" b="1" i="0" u="none" strike="noStrike" dirty="0">
                        <a:solidFill>
                          <a:srgbClr val="990000"/>
                        </a:solidFill>
                        <a:effectLst/>
                        <a:latin typeface="Calibri" panose="020F0502020204030204" pitchFamily="34" charset="0"/>
                      </a:endParaRPr>
                    </a:p>
                  </a:txBody>
                  <a:tcPr marL="4233" marR="0" marT="4233" marB="0"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22"/>
                  </a:ext>
                </a:extLst>
              </a:tr>
            </a:tbl>
          </a:graphicData>
        </a:graphic>
      </p:graphicFrame>
      <p:sp>
        <p:nvSpPr>
          <p:cNvPr id="7" name="Rectangle 6"/>
          <p:cNvSpPr>
            <a:spLocks noChangeArrowheads="1"/>
          </p:cNvSpPr>
          <p:nvPr/>
        </p:nvSpPr>
        <p:spPr bwMode="auto">
          <a:xfrm>
            <a:off x="1248440" y="6197204"/>
            <a:ext cx="1557946" cy="258532"/>
          </a:xfrm>
          <a:prstGeom prst="rect">
            <a:avLst/>
          </a:prstGeom>
          <a:solidFill>
            <a:schemeClr val="bg1"/>
          </a:solidFill>
          <a:ln w="12700" cap="sq"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90000"/>
              </a:lnSpc>
              <a:spcBef>
                <a:spcPct val="0"/>
              </a:spcBef>
              <a:buClrTx/>
              <a:buSzTx/>
              <a:buFontTx/>
              <a:buNone/>
            </a:pPr>
            <a:r>
              <a:rPr lang="en-US" altLang="en-US" sz="1200" dirty="0" smtClean="0">
                <a:solidFill>
                  <a:srgbClr val="196E78"/>
                </a:solidFill>
                <a:latin typeface="+mn-lt"/>
              </a:rPr>
              <a:t>ILLUSTRATION 3.25</a:t>
            </a:r>
            <a:endParaRPr lang="en-US" altLang="en-US" sz="1200" b="0" dirty="0">
              <a:solidFill>
                <a:schemeClr val="tx1"/>
              </a:solidFill>
              <a:latin typeface="+mn-lt"/>
            </a:endParaRPr>
          </a:p>
        </p:txBody>
      </p:sp>
      <p:cxnSp>
        <p:nvCxnSpPr>
          <p:cNvPr id="4" name="Straight Connector 3"/>
          <p:cNvCxnSpPr/>
          <p:nvPr/>
        </p:nvCxnSpPr>
        <p:spPr>
          <a:xfrm>
            <a:off x="5105400" y="6158405"/>
            <a:ext cx="26670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820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58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28424" cy="4800600"/>
          </a:xfrm>
          <a:prstGeom prst="rect">
            <a:avLst/>
          </a:prstGeom>
        </p:spPr>
        <p:txBody>
          <a:bodyPr/>
          <a:lstStyle/>
          <a:p>
            <a:pPr marL="0" lvl="1" indent="0">
              <a:lnSpc>
                <a:spcPct val="100000"/>
              </a:lnSpc>
              <a:spcBef>
                <a:spcPts val="1200"/>
              </a:spcBef>
              <a:buClr>
                <a:schemeClr val="tx1"/>
              </a:buClr>
              <a:buNone/>
            </a:pPr>
            <a:r>
              <a:rPr lang="en-US" altLang="en-US" dirty="0" smtClean="0"/>
              <a:t>Which </a:t>
            </a:r>
            <a:r>
              <a:rPr lang="en-US" altLang="en-US" dirty="0"/>
              <a:t>of the following statements is incorrect concerning the adjusted trial balance?</a:t>
            </a:r>
          </a:p>
          <a:p>
            <a:pPr marL="914400" lvl="1" indent="-457200">
              <a:lnSpc>
                <a:spcPct val="100000"/>
              </a:lnSpc>
              <a:spcBef>
                <a:spcPts val="1200"/>
              </a:spcBef>
              <a:buClr>
                <a:schemeClr val="tx1"/>
              </a:buClr>
              <a:buFont typeface="Wingdings" pitchFamily="2" charset="2"/>
              <a:buAutoNum type="alphaLcPeriod"/>
            </a:pPr>
            <a:r>
              <a:rPr lang="en-US" altLang="en-US" dirty="0"/>
              <a:t>An adjusted trial balance proves the equality of the total debit balances and the total credit balances in the ledger after all adjustments are made.</a:t>
            </a:r>
          </a:p>
          <a:p>
            <a:pPr marL="914400" lvl="1" indent="-457200">
              <a:lnSpc>
                <a:spcPct val="100000"/>
              </a:lnSpc>
              <a:spcBef>
                <a:spcPts val="1200"/>
              </a:spcBef>
              <a:buClr>
                <a:schemeClr val="tx1"/>
              </a:buClr>
              <a:buFont typeface="Wingdings" pitchFamily="2" charset="2"/>
              <a:buAutoNum type="alphaLcPeriod"/>
            </a:pPr>
            <a:r>
              <a:rPr lang="en-US" altLang="en-US" dirty="0"/>
              <a:t>The adjusted trial balance provides the primary basis for the preparation of financial statements. </a:t>
            </a:r>
          </a:p>
          <a:p>
            <a:pPr marL="914400" lvl="1" indent="-457200">
              <a:lnSpc>
                <a:spcPct val="100000"/>
              </a:lnSpc>
              <a:spcBef>
                <a:spcPts val="1200"/>
              </a:spcBef>
              <a:buClr>
                <a:schemeClr val="tx1"/>
              </a:buClr>
              <a:buFont typeface="Wingdings" pitchFamily="2" charset="2"/>
              <a:buAutoNum type="alphaLcPeriod"/>
            </a:pPr>
            <a:r>
              <a:rPr lang="en-US" altLang="en-US" dirty="0"/>
              <a:t>The adjusted trial balance lists the account balances segregated by assets and liabilities. </a:t>
            </a:r>
          </a:p>
          <a:p>
            <a:pPr marL="914400" lvl="1" indent="-457200">
              <a:lnSpc>
                <a:spcPct val="100000"/>
              </a:lnSpc>
              <a:spcBef>
                <a:spcPts val="1200"/>
              </a:spcBef>
              <a:buClr>
                <a:schemeClr val="tx1"/>
              </a:buClr>
              <a:buFont typeface="Wingdings" pitchFamily="2" charset="2"/>
              <a:buAutoNum type="alphaLcPeriod"/>
            </a:pPr>
            <a:r>
              <a:rPr lang="en-US" altLang="en-US" dirty="0"/>
              <a:t>The adjusted trial balance is prepared after the adjusting entries have been journalized and posted</a:t>
            </a:r>
            <a:r>
              <a:rPr lang="en-US" altLang="en-US" dirty="0" smtClean="0"/>
              <a:t>.</a:t>
            </a:r>
            <a:endParaRPr lang="en-US" altLang="en-US"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4</a:t>
            </a:r>
            <a:endParaRPr lang="en-US" sz="1200" dirty="0">
              <a:solidFill>
                <a:schemeClr val="bg1">
                  <a:lumMod val="50000"/>
                </a:schemeClr>
              </a:solidFill>
            </a:endParaRPr>
          </a:p>
        </p:txBody>
      </p:sp>
      <p:sp>
        <p:nvSpPr>
          <p:cNvPr id="9" name="Notched Right Arrow 8"/>
          <p:cNvSpPr/>
          <p:nvPr/>
        </p:nvSpPr>
        <p:spPr bwMode="auto">
          <a:xfrm>
            <a:off x="237805" y="4495800"/>
            <a:ext cx="554182" cy="457200"/>
          </a:xfrm>
          <a:prstGeom prst="notchedRightArrow">
            <a:avLst/>
          </a:prstGeom>
          <a:solidFill>
            <a:srgbClr val="196E78"/>
          </a:solidFill>
          <a:ln w="28575" cap="sq" cmpd="sng" algn="ctr">
            <a:solidFill>
              <a:schemeClr val="tx1"/>
            </a:solidFill>
            <a:prstDash val="solid"/>
            <a:round/>
            <a:headEnd type="none" w="sm" len="sm"/>
            <a:tailEnd type="none" w="sm" len="sm"/>
          </a:ln>
          <a:effectLst/>
        </p:spPr>
        <p:txBody>
          <a:bodyPr/>
          <a:lstStyle/>
          <a:p>
            <a:endParaRPr lang="en-US" altLang="en-US" sz="2400" dirty="0">
              <a:latin typeface="Calibri" panose="020F0502020204030204" pitchFamily="34" charset="0"/>
            </a:endParaRPr>
          </a:p>
        </p:txBody>
      </p:sp>
      <p:sp>
        <p:nvSpPr>
          <p:cNvPr id="11" name="Title "/>
          <p:cNvSpPr>
            <a:spLocks noGrp="1"/>
          </p:cNvSpPr>
          <p:nvPr>
            <p:ph type="title" idx="4294967295"/>
          </p:nvPr>
        </p:nvSpPr>
        <p:spPr>
          <a:xfrm>
            <a:off x="309562" y="762000"/>
            <a:ext cx="8682038" cy="646331"/>
          </a:xfrm>
          <a:prstGeom prst="rect">
            <a:avLst/>
          </a:prstGeom>
        </p:spPr>
        <p:txBody>
          <a:bodyPr wrap="square">
            <a:spAutoFit/>
          </a:bodyPr>
          <a:lstStyle/>
          <a:p>
            <a:r>
              <a:rPr lang="en-US" sz="4000" b="1" dirty="0" smtClean="0">
                <a:solidFill>
                  <a:schemeClr val="accent1"/>
                </a:solidFill>
                <a:latin typeface="Calibri" panose="020F0502020204030204" pitchFamily="34" charset="0"/>
                <a:ea typeface="Source Sans Pro" charset="0"/>
                <a:cs typeface="Calibri" panose="020F0502020204030204" pitchFamily="34" charset="0"/>
              </a:rPr>
              <a:t>Adjusted Trial Balance</a:t>
            </a:r>
            <a:endParaRPr lang="en-US" sz="4000" b="1" dirty="0">
              <a:solidFill>
                <a:schemeClr val="accent1"/>
              </a:solidFill>
              <a:latin typeface="Calibri" panose="020F0502020204030204" pitchFamily="34" charset="0"/>
              <a:ea typeface="Source Sans Pro" charset="0"/>
              <a:cs typeface="Calibri" panose="020F0502020204030204" pitchFamily="34" charset="0"/>
            </a:endParaRPr>
          </a:p>
        </p:txBody>
      </p:sp>
    </p:spTree>
    <p:extLst>
      <p:ext uri="{BB962C8B-B14F-4D97-AF65-F5344CB8AC3E}">
        <p14:creationId xmlns:p14="http://schemas.microsoft.com/office/powerpoint/2010/main" val="249641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6</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724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solidFill>
                  <a:srgbClr val="0000CC"/>
                </a:solidFill>
              </a:rPr>
              <a:t>Accrual-Basis </a:t>
            </a:r>
            <a:r>
              <a:rPr lang="en-US" altLang="en-US" sz="3200" b="1" dirty="0">
                <a:solidFill>
                  <a:srgbClr val="0000CC"/>
                </a:solidFill>
              </a:rPr>
              <a:t>Accounting</a:t>
            </a:r>
          </a:p>
          <a:p>
            <a:pPr marL="574675" lvl="2" indent="-346075">
              <a:lnSpc>
                <a:spcPct val="100000"/>
              </a:lnSpc>
              <a:spcBef>
                <a:spcPts val="1200"/>
              </a:spcBef>
              <a:buClr>
                <a:srgbClr val="990000"/>
              </a:buClr>
              <a:buSzPct val="100000"/>
            </a:pPr>
            <a:r>
              <a:rPr lang="en-US" altLang="en-US" sz="2800" dirty="0"/>
              <a:t>Transactions recorded in the </a:t>
            </a:r>
            <a:r>
              <a:rPr lang="en-US" altLang="en-US" sz="2800" b="1" dirty="0"/>
              <a:t>periods in which the events </a:t>
            </a:r>
            <a:r>
              <a:rPr lang="en-US" altLang="en-US" sz="2800" b="1" dirty="0" smtClean="0"/>
              <a:t>occur</a:t>
            </a:r>
            <a:endParaRPr lang="en-US" altLang="en-US" sz="2800" dirty="0"/>
          </a:p>
          <a:p>
            <a:pPr marL="574675" lvl="2" indent="-346075">
              <a:lnSpc>
                <a:spcPct val="100000"/>
              </a:lnSpc>
              <a:spcBef>
                <a:spcPts val="1200"/>
              </a:spcBef>
              <a:buClr>
                <a:srgbClr val="990000"/>
              </a:buClr>
              <a:buSzPct val="100000"/>
            </a:pPr>
            <a:r>
              <a:rPr lang="en-US" altLang="en-US" sz="2800" dirty="0">
                <a:solidFill>
                  <a:srgbClr val="92D050"/>
                </a:solidFill>
              </a:rPr>
              <a:t>Companies</a:t>
            </a:r>
            <a:r>
              <a:rPr lang="en-US" altLang="en-US" sz="2800" dirty="0"/>
              <a:t> </a:t>
            </a:r>
            <a:r>
              <a:rPr lang="en-US" altLang="en-US" sz="2800" b="1" dirty="0"/>
              <a:t>recognize revenues when they perform services</a:t>
            </a:r>
            <a:r>
              <a:rPr lang="en-US" altLang="en-US" sz="2800" dirty="0"/>
              <a:t> (rather than when they receive cash</a:t>
            </a:r>
            <a:r>
              <a:rPr lang="en-US" altLang="en-US" sz="2800" dirty="0" smtClean="0"/>
              <a:t>)</a:t>
            </a:r>
            <a:endParaRPr lang="en-US" altLang="en-US" sz="2800" dirty="0"/>
          </a:p>
          <a:p>
            <a:pPr marL="574675" lvl="2" indent="-346075">
              <a:lnSpc>
                <a:spcPct val="100000"/>
              </a:lnSpc>
              <a:spcBef>
                <a:spcPts val="1200"/>
              </a:spcBef>
              <a:buClr>
                <a:srgbClr val="990000"/>
              </a:buClr>
              <a:buSzPct val="100000"/>
            </a:pPr>
            <a:r>
              <a:rPr lang="en-US" altLang="en-US" sz="2800" b="1" dirty="0"/>
              <a:t>Expenses</a:t>
            </a:r>
            <a:r>
              <a:rPr lang="en-US" altLang="en-US" sz="2800" dirty="0"/>
              <a:t> are recognized when </a:t>
            </a:r>
            <a:r>
              <a:rPr lang="en-US" altLang="en-US" sz="2800" b="1" dirty="0"/>
              <a:t>incurred</a:t>
            </a:r>
            <a:r>
              <a:rPr lang="en-US" altLang="en-US" sz="2800" dirty="0"/>
              <a:t> (rather than when paid</a:t>
            </a:r>
            <a:r>
              <a:rPr lang="en-US" altLang="en-US" sz="2800" dirty="0" smtClean="0"/>
              <a:t>)</a:t>
            </a:r>
            <a:endParaRPr lang="en-US" altLang="en-US" sz="2800" dirty="0"/>
          </a:p>
          <a:p>
            <a:pPr marL="574675" lvl="2" indent="-346075">
              <a:lnSpc>
                <a:spcPct val="100000"/>
              </a:lnSpc>
              <a:spcBef>
                <a:spcPts val="1200"/>
              </a:spcBef>
              <a:buClr>
                <a:srgbClr val="990000"/>
              </a:buClr>
              <a:buSzPct val="100000"/>
            </a:pPr>
            <a:r>
              <a:rPr lang="en-US" sz="2800" dirty="0"/>
              <a:t>In accordance with </a:t>
            </a:r>
            <a:r>
              <a:rPr lang="en-US" sz="2800" b="1" dirty="0"/>
              <a:t>International Financial Reporting Standards (IFRS)</a:t>
            </a: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Accrual-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versus Cash-Basis Accounting</a:t>
            </a:r>
          </a:p>
        </p:txBody>
      </p:sp>
    </p:spTree>
    <p:extLst>
      <p:ext uri="{BB962C8B-B14F-4D97-AF65-F5344CB8AC3E}">
        <p14:creationId xmlns:p14="http://schemas.microsoft.com/office/powerpoint/2010/main" val="448986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7</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8534400" cy="4724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solidFill>
                  <a:srgbClr val="0000CC"/>
                </a:solidFill>
              </a:rPr>
              <a:t>Cash-Basis </a:t>
            </a:r>
            <a:r>
              <a:rPr lang="en-US" altLang="en-US" sz="3200" b="1" dirty="0">
                <a:solidFill>
                  <a:srgbClr val="0000CC"/>
                </a:solidFill>
              </a:rPr>
              <a:t>Accounting</a:t>
            </a:r>
          </a:p>
          <a:p>
            <a:pPr marL="574675" lvl="2" indent="-346075">
              <a:lnSpc>
                <a:spcPct val="100000"/>
              </a:lnSpc>
              <a:spcBef>
                <a:spcPts val="1200"/>
              </a:spcBef>
              <a:buClr>
                <a:srgbClr val="990000"/>
              </a:buClr>
              <a:buSzPct val="100000"/>
            </a:pPr>
            <a:r>
              <a:rPr lang="en-US" altLang="en-US" sz="2800" b="1" dirty="0" smtClean="0"/>
              <a:t>Revenues</a:t>
            </a:r>
            <a:r>
              <a:rPr lang="en-US" altLang="en-US" sz="2800" dirty="0" smtClean="0"/>
              <a:t> </a:t>
            </a:r>
            <a:r>
              <a:rPr lang="en-US" altLang="en-US" sz="2800" dirty="0"/>
              <a:t>recognized when </a:t>
            </a:r>
            <a:r>
              <a:rPr lang="en-US" altLang="en-US" sz="2800" b="1" dirty="0">
                <a:solidFill>
                  <a:srgbClr val="92D050"/>
                </a:solidFill>
              </a:rPr>
              <a:t>cash is </a:t>
            </a:r>
            <a:r>
              <a:rPr lang="en-US" altLang="en-US" sz="2800" b="1" dirty="0" smtClean="0">
                <a:solidFill>
                  <a:srgbClr val="92D050"/>
                </a:solidFill>
              </a:rPr>
              <a:t>received</a:t>
            </a:r>
            <a:endParaRPr lang="en-US" altLang="en-US" sz="2800" dirty="0" smtClean="0">
              <a:solidFill>
                <a:srgbClr val="92D050"/>
              </a:solidFill>
            </a:endParaRPr>
          </a:p>
          <a:p>
            <a:pPr marL="574675" lvl="2" indent="-346075">
              <a:lnSpc>
                <a:spcPct val="100000"/>
              </a:lnSpc>
              <a:spcBef>
                <a:spcPts val="1200"/>
              </a:spcBef>
              <a:buClr>
                <a:srgbClr val="990000"/>
              </a:buClr>
              <a:buSzPct val="100000"/>
            </a:pPr>
            <a:r>
              <a:rPr lang="en-US" altLang="en-US" sz="2800" b="1" dirty="0" smtClean="0"/>
              <a:t>Expenses</a:t>
            </a:r>
            <a:r>
              <a:rPr lang="en-US" altLang="en-US" sz="2800" dirty="0" smtClean="0"/>
              <a:t> </a:t>
            </a:r>
            <a:r>
              <a:rPr lang="en-US" altLang="en-US" sz="2800" dirty="0"/>
              <a:t>recognized when </a:t>
            </a:r>
            <a:r>
              <a:rPr lang="en-US" altLang="en-US" sz="2800" b="1" dirty="0">
                <a:solidFill>
                  <a:srgbClr val="92D050"/>
                </a:solidFill>
              </a:rPr>
              <a:t>cash is </a:t>
            </a:r>
            <a:r>
              <a:rPr lang="en-US" altLang="en-US" sz="2800" b="1" dirty="0" smtClean="0">
                <a:solidFill>
                  <a:srgbClr val="92D050"/>
                </a:solidFill>
              </a:rPr>
              <a:t>paid</a:t>
            </a:r>
            <a:endParaRPr lang="en-US" altLang="en-US" sz="2800" dirty="0" smtClean="0">
              <a:solidFill>
                <a:srgbClr val="92D050"/>
              </a:solidFill>
            </a:endParaRPr>
          </a:p>
          <a:p>
            <a:pPr marL="574675" lvl="2" indent="-346075">
              <a:lnSpc>
                <a:spcPct val="100000"/>
              </a:lnSpc>
              <a:spcBef>
                <a:spcPts val="1200"/>
              </a:spcBef>
              <a:buClr>
                <a:srgbClr val="990000"/>
              </a:buClr>
              <a:buSzPct val="100000"/>
            </a:pPr>
            <a:r>
              <a:rPr lang="en-US" altLang="en-US" sz="2800" dirty="0" smtClean="0"/>
              <a:t>Cash-basis </a:t>
            </a:r>
            <a:r>
              <a:rPr lang="en-US" altLang="en-US" sz="2800" dirty="0"/>
              <a:t>accounting is </a:t>
            </a:r>
            <a:r>
              <a:rPr lang="en-US" altLang="en-US" sz="2800" b="1" dirty="0"/>
              <a:t>not in accordance with International Financial Reporting Standards (IFRS)</a:t>
            </a: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Accrual-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versus Cash-Basis Accounting</a:t>
            </a:r>
          </a:p>
        </p:txBody>
      </p:sp>
    </p:spTree>
    <p:extLst>
      <p:ext uri="{BB962C8B-B14F-4D97-AF65-F5344CB8AC3E}">
        <p14:creationId xmlns:p14="http://schemas.microsoft.com/office/powerpoint/2010/main" val="693480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
          <p:cNvSpPr>
            <a:spLocks noGrp="1"/>
          </p:cNvSpPr>
          <p:nvPr>
            <p:ph type="sldNum" sz="quarter" idx="10"/>
          </p:nvPr>
        </p:nvSpPr>
        <p:spPr/>
        <p:txBody>
          <a:bodyPr/>
          <a:lstStyle/>
          <a:p>
            <a:fld id="{67B19427-F580-D146-B60E-4CADEE75497F}" type="slidenum">
              <a:rPr lang="en-US" smtClean="0"/>
              <a:pPr/>
              <a:t>8</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5556624" cy="4724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t>Revenue </a:t>
            </a:r>
            <a:r>
              <a:rPr lang="en-US" altLang="en-US" sz="3200" b="1" dirty="0"/>
              <a:t>Recognition </a:t>
            </a:r>
            <a:r>
              <a:rPr lang="en-US" altLang="en-US" sz="3200" b="1" dirty="0" smtClean="0"/>
              <a:t>Principle</a:t>
            </a:r>
            <a:endParaRPr lang="en-US" altLang="en-US" sz="3200" b="1" dirty="0" smtClean="0">
              <a:solidFill>
                <a:srgbClr val="0000CC"/>
              </a:solidFill>
            </a:endParaRPr>
          </a:p>
          <a:p>
            <a:pPr marL="0" lvl="2" indent="0">
              <a:lnSpc>
                <a:spcPct val="100000"/>
              </a:lnSpc>
              <a:spcBef>
                <a:spcPts val="1200"/>
              </a:spcBef>
              <a:buClr>
                <a:srgbClr val="990000"/>
              </a:buClr>
              <a:buSzPct val="100000"/>
              <a:buNone/>
            </a:pPr>
            <a:r>
              <a:rPr lang="en-US" altLang="en-US" sz="2800" b="1" dirty="0" smtClean="0"/>
              <a:t>Recognize</a:t>
            </a:r>
            <a:r>
              <a:rPr lang="en-US" altLang="en-US" sz="2800" dirty="0" smtClean="0"/>
              <a:t> </a:t>
            </a:r>
            <a:r>
              <a:rPr lang="en-US" altLang="en-US" sz="2800" dirty="0"/>
              <a:t>revenue in the </a:t>
            </a:r>
            <a:endParaRPr lang="en-US" altLang="en-US" sz="2800" dirty="0" smtClean="0"/>
          </a:p>
          <a:p>
            <a:pPr marL="0" lvl="2" indent="0">
              <a:lnSpc>
                <a:spcPct val="100000"/>
              </a:lnSpc>
              <a:spcBef>
                <a:spcPts val="0"/>
              </a:spcBef>
              <a:buClr>
                <a:srgbClr val="990000"/>
              </a:buClr>
              <a:buSzPct val="100000"/>
              <a:buNone/>
            </a:pPr>
            <a:r>
              <a:rPr lang="en-US" altLang="en-US" sz="2800" dirty="0" smtClean="0"/>
              <a:t>accounting </a:t>
            </a:r>
            <a:r>
              <a:rPr lang="en-US" altLang="en-US" sz="2800" dirty="0"/>
              <a:t>period in which the </a:t>
            </a:r>
            <a:r>
              <a:rPr lang="en-US" altLang="en-US" sz="2800" b="1" dirty="0"/>
              <a:t>performance obligation </a:t>
            </a:r>
            <a:r>
              <a:rPr lang="en-US" altLang="en-US" sz="2800" dirty="0"/>
              <a:t>is </a:t>
            </a:r>
            <a:endParaRPr lang="en-US" altLang="en-US" sz="2800" dirty="0" smtClean="0"/>
          </a:p>
          <a:p>
            <a:pPr marL="0" lvl="2" indent="0">
              <a:lnSpc>
                <a:spcPct val="100000"/>
              </a:lnSpc>
              <a:spcBef>
                <a:spcPts val="0"/>
              </a:spcBef>
              <a:buClr>
                <a:srgbClr val="990000"/>
              </a:buClr>
              <a:buSzPct val="100000"/>
              <a:buNone/>
            </a:pPr>
            <a:r>
              <a:rPr lang="en-US" altLang="en-US" sz="2800" dirty="0" smtClean="0"/>
              <a:t>satisfied</a:t>
            </a:r>
            <a:r>
              <a:rPr lang="en-US" altLang="en-US" sz="2800" dirty="0"/>
              <a:t>.</a:t>
            </a:r>
          </a:p>
          <a:p>
            <a:pPr marL="574675" lvl="2" indent="-346075">
              <a:lnSpc>
                <a:spcPct val="100000"/>
              </a:lnSpc>
              <a:spcBef>
                <a:spcPts val="1200"/>
              </a:spcBef>
              <a:buClr>
                <a:srgbClr val="990000"/>
              </a:buClr>
              <a:buSzPct val="100000"/>
            </a:pPr>
            <a:endParaRPr lang="en-US" altLang="en-US" sz="2800" dirty="0"/>
          </a:p>
          <a:p>
            <a:pPr marL="574675" lvl="2" indent="-346075">
              <a:lnSpc>
                <a:spcPct val="100000"/>
              </a:lnSpc>
              <a:spcBef>
                <a:spcPts val="1200"/>
              </a:spcBef>
              <a:buClr>
                <a:srgbClr val="990000"/>
              </a:buClr>
              <a:buSzPct val="100000"/>
            </a:pP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Recognizing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Revenues and Expenses</a:t>
            </a:r>
          </a:p>
        </p:txBody>
      </p:sp>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37396" y="1953755"/>
            <a:ext cx="3088990" cy="421844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Tree>
    <p:extLst>
      <p:ext uri="{BB962C8B-B14F-4D97-AF65-F5344CB8AC3E}">
        <p14:creationId xmlns:p14="http://schemas.microsoft.com/office/powerpoint/2010/main" val="3681803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80463" y="1953755"/>
            <a:ext cx="2735962" cy="421844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6" name="Slide Number Placeholder "/>
          <p:cNvSpPr>
            <a:spLocks noGrp="1"/>
          </p:cNvSpPr>
          <p:nvPr>
            <p:ph type="sldNum" sz="quarter" idx="10"/>
          </p:nvPr>
        </p:nvSpPr>
        <p:spPr/>
        <p:txBody>
          <a:bodyPr/>
          <a:lstStyle/>
          <a:p>
            <a:fld id="{67B19427-F580-D146-B60E-4CADEE75497F}" type="slidenum">
              <a:rPr lang="en-US" smtClean="0"/>
              <a:pPr/>
              <a:t>9</a:t>
            </a:fld>
            <a:endParaRPr lang="en-US" dirty="0"/>
          </a:p>
        </p:txBody>
      </p:sp>
      <p:sp>
        <p:nvSpPr>
          <p:cNvPr id="5" name="Footer Placeholder "/>
          <p:cNvSpPr>
            <a:spLocks noGrp="1"/>
          </p:cNvSpPr>
          <p:nvPr>
            <p:ph type="ftr" sz="quarter" idx="11"/>
          </p:nvPr>
        </p:nvSpPr>
        <p:spPr/>
        <p:txBody>
          <a:bodyPr/>
          <a:lstStyle/>
          <a:p>
            <a:r>
              <a:rPr lang="en-US" dirty="0" smtClean="0"/>
              <a:t>Copyright ©2019 John </a:t>
            </a:r>
            <a:r>
              <a:rPr lang="en-US" dirty="0"/>
              <a:t>Wiley &amp; Son, Inc. </a:t>
            </a:r>
          </a:p>
        </p:txBody>
      </p:sp>
      <p:sp>
        <p:nvSpPr>
          <p:cNvPr id="7" name="LOBL"/>
          <p:cNvSpPr>
            <a:spLocks noGrp="1"/>
          </p:cNvSpPr>
          <p:nvPr>
            <p:ph sz="quarter" idx="4294967295"/>
          </p:nvPr>
        </p:nvSpPr>
        <p:spPr>
          <a:xfrm>
            <a:off x="310776" y="1447800"/>
            <a:ext cx="5556624" cy="4724400"/>
          </a:xfrm>
          <a:prstGeom prst="rect">
            <a:avLst/>
          </a:prstGeom>
        </p:spPr>
        <p:txBody>
          <a:bodyPr/>
          <a:lstStyle/>
          <a:p>
            <a:pPr marL="0" lvl="2" indent="0">
              <a:lnSpc>
                <a:spcPct val="100000"/>
              </a:lnSpc>
              <a:spcBef>
                <a:spcPts val="1200"/>
              </a:spcBef>
              <a:buClr>
                <a:srgbClr val="990000"/>
              </a:buClr>
              <a:buSzPct val="100000"/>
              <a:buNone/>
            </a:pPr>
            <a:r>
              <a:rPr lang="en-US" altLang="en-US" sz="3200" b="1" dirty="0" smtClean="0"/>
              <a:t>Expense Recognition Principle</a:t>
            </a:r>
            <a:endParaRPr lang="en-US" altLang="en-US" sz="3200" b="1" dirty="0" smtClean="0">
              <a:solidFill>
                <a:srgbClr val="0000CC"/>
              </a:solidFill>
            </a:endParaRPr>
          </a:p>
          <a:p>
            <a:pPr marL="0" lvl="2" indent="0">
              <a:lnSpc>
                <a:spcPct val="100000"/>
              </a:lnSpc>
              <a:spcBef>
                <a:spcPts val="1200"/>
              </a:spcBef>
              <a:buClr>
                <a:srgbClr val="990000"/>
              </a:buClr>
              <a:buSzPct val="100000"/>
              <a:buNone/>
            </a:pPr>
            <a:r>
              <a:rPr lang="en-US" altLang="en-US" sz="2800" dirty="0" smtClean="0"/>
              <a:t>Companies </a:t>
            </a:r>
            <a:r>
              <a:rPr lang="en-US" altLang="en-US" sz="2800" dirty="0"/>
              <a:t>recognize expenses in the period in which they make eﬀorts (consume assets or incur liabilities) to generate revenue</a:t>
            </a:r>
            <a:r>
              <a:rPr lang="en-US" altLang="en-US" sz="2800" dirty="0" smtClean="0"/>
              <a:t>.</a:t>
            </a:r>
            <a:endParaRPr lang="en-US" altLang="en-US" sz="2800" dirty="0"/>
          </a:p>
        </p:txBody>
      </p:sp>
      <p:sp>
        <p:nvSpPr>
          <p:cNvPr id="10" name="COB/LO"/>
          <p:cNvSpPr>
            <a:spLocks noGrp="1"/>
          </p:cNvSpPr>
          <p:nvPr>
            <p:ph sz="quarter" idx="4294967295"/>
          </p:nvPr>
        </p:nvSpPr>
        <p:spPr>
          <a:xfrm>
            <a:off x="228600" y="6410673"/>
            <a:ext cx="489095" cy="276999"/>
          </a:xfrm>
          <a:prstGeom prst="rect">
            <a:avLst/>
          </a:prstGeom>
          <a:noFill/>
        </p:spPr>
        <p:txBody>
          <a:bodyPr lIns="0" rIns="0">
            <a:spAutoFit/>
          </a:bodyPr>
          <a:lstStyle/>
          <a:p>
            <a:pPr marL="60325" lvl="1" indent="0">
              <a:lnSpc>
                <a:spcPct val="100000"/>
              </a:lnSpc>
              <a:spcBef>
                <a:spcPts val="1200"/>
              </a:spcBef>
              <a:buNone/>
            </a:pPr>
            <a:r>
              <a:rPr lang="en-US" sz="1200" dirty="0" smtClean="0">
                <a:solidFill>
                  <a:schemeClr val="bg1">
                    <a:lumMod val="50000"/>
                  </a:schemeClr>
                </a:solidFill>
              </a:rPr>
              <a:t>LO 1</a:t>
            </a:r>
            <a:endParaRPr lang="en-US" sz="1200" dirty="0">
              <a:solidFill>
                <a:schemeClr val="bg1">
                  <a:lumMod val="50000"/>
                </a:schemeClr>
              </a:solidFill>
            </a:endParaRPr>
          </a:p>
        </p:txBody>
      </p:sp>
      <p:sp>
        <p:nvSpPr>
          <p:cNvPr id="8" name="Title "/>
          <p:cNvSpPr>
            <a:spLocks noGrp="1"/>
          </p:cNvSpPr>
          <p:nvPr>
            <p:ph type="title" idx="4294967295"/>
          </p:nvPr>
        </p:nvSpPr>
        <p:spPr>
          <a:xfrm>
            <a:off x="309562" y="762000"/>
            <a:ext cx="8682038" cy="646331"/>
          </a:xfrm>
          <a:prstGeom prst="rect">
            <a:avLst/>
          </a:prstGeom>
        </p:spPr>
        <p:txBody>
          <a:bodyPr wrap="square">
            <a:spAutoFit/>
          </a:bodyPr>
          <a:lstStyle/>
          <a:p>
            <a:r>
              <a:rPr lang="en-US" altLang="en-US" sz="4000" b="1" dirty="0" smtClean="0">
                <a:solidFill>
                  <a:schemeClr val="accent1"/>
                </a:solidFill>
                <a:latin typeface="Calibri" panose="020F0502020204030204" pitchFamily="34" charset="0"/>
                <a:ea typeface="Source Sans Pro" charset="0"/>
                <a:cs typeface="Calibri" panose="020F0502020204030204" pitchFamily="34" charset="0"/>
              </a:rPr>
              <a:t>Recognizing </a:t>
            </a:r>
            <a:r>
              <a:rPr lang="en-US" altLang="en-US" sz="4000" b="1" dirty="0">
                <a:solidFill>
                  <a:schemeClr val="accent1"/>
                </a:solidFill>
                <a:latin typeface="Calibri" panose="020F0502020204030204" pitchFamily="34" charset="0"/>
                <a:ea typeface="Source Sans Pro" charset="0"/>
                <a:cs typeface="Calibri" panose="020F0502020204030204" pitchFamily="34" charset="0"/>
              </a:rPr>
              <a:t>Revenues and Expenses</a:t>
            </a:r>
          </a:p>
        </p:txBody>
      </p:sp>
      <p:sp>
        <p:nvSpPr>
          <p:cNvPr id="12" name="Text Box 1031"/>
          <p:cNvSpPr txBox="1">
            <a:spLocks noChangeArrowheads="1"/>
          </p:cNvSpPr>
          <p:nvPr/>
        </p:nvSpPr>
        <p:spPr bwMode="auto">
          <a:xfrm>
            <a:off x="1066800" y="4312131"/>
            <a:ext cx="3429000" cy="923330"/>
          </a:xfrm>
          <a:prstGeom prst="rect">
            <a:avLst/>
          </a:prstGeom>
          <a:solidFill>
            <a:schemeClr val="bg1"/>
          </a:solidFill>
          <a:ln w="28575" cap="sq">
            <a:solidFill>
              <a:srgbClr val="000000"/>
            </a:solidFill>
            <a:miter lim="800000"/>
            <a:headEnd type="none" w="sm" len="sm"/>
            <a:tailEnd type="none" w="sm" len="sm"/>
          </a:ln>
          <a:effectLst>
            <a:innerShdw blurRad="114300">
              <a:prstClr val="black"/>
            </a:innerShdw>
          </a:effectLst>
          <a:extLst/>
        </p:spPr>
        <p:txBody>
          <a:bodyPr wrap="square" tIns="91440" bIns="91440" anchor="ctr" anchorCtr="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buSzPct val="80000"/>
            </a:pPr>
            <a:r>
              <a:rPr lang="en-US" altLang="en-US" sz="2400" dirty="0" smtClean="0">
                <a:solidFill>
                  <a:schemeClr val="tx1"/>
                </a:solidFill>
                <a:latin typeface="+mn-lt"/>
              </a:rPr>
              <a:t>“</a:t>
            </a:r>
            <a:r>
              <a:rPr lang="en-US" altLang="en-US" sz="2400" dirty="0">
                <a:solidFill>
                  <a:schemeClr val="tx1"/>
                </a:solidFill>
                <a:latin typeface="+mn-lt"/>
              </a:rPr>
              <a:t>Let the expenses follow the revenues.”</a:t>
            </a:r>
          </a:p>
        </p:txBody>
      </p:sp>
    </p:spTree>
    <p:extLst>
      <p:ext uri="{BB962C8B-B14F-4D97-AF65-F5344CB8AC3E}">
        <p14:creationId xmlns:p14="http://schemas.microsoft.com/office/powerpoint/2010/main" val="884251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arning Objectives">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 Check Ques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Term">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29359</TotalTime>
  <Words>3528</Words>
  <Application>Microsoft Office PowerPoint</Application>
  <PresentationFormat>On-screen Show (4:3)</PresentationFormat>
  <Paragraphs>870</Paragraphs>
  <Slides>58</Slides>
  <Notes>54</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58</vt:i4>
      </vt:variant>
    </vt:vector>
  </HeadingPairs>
  <TitlesOfParts>
    <vt:vector size="73" baseType="lpstr">
      <vt:lpstr>Arial</vt:lpstr>
      <vt:lpstr>Calibri</vt:lpstr>
      <vt:lpstr>Calibri (Body)</vt:lpstr>
      <vt:lpstr>Courier New</vt:lpstr>
      <vt:lpstr>Source Sans Pro</vt:lpstr>
      <vt:lpstr>Source Sans Pro Light</vt:lpstr>
      <vt:lpstr>Wingdings</vt:lpstr>
      <vt:lpstr>Opener</vt:lpstr>
      <vt:lpstr>Chapter Outline</vt:lpstr>
      <vt:lpstr>Learning Objectives</vt:lpstr>
      <vt:lpstr>Concept Check Question</vt:lpstr>
      <vt:lpstr>Key Term</vt:lpstr>
      <vt:lpstr>Section</vt:lpstr>
      <vt:lpstr>Image Slide Master</vt:lpstr>
      <vt:lpstr>1_Opener</vt:lpstr>
      <vt:lpstr>Accounting Principles</vt:lpstr>
      <vt:lpstr>PowerPoint Presentation</vt:lpstr>
      <vt:lpstr>Chapter Outline</vt:lpstr>
      <vt:lpstr>Accrual-Basis and Adjusting Entries</vt:lpstr>
      <vt:lpstr>Fiscal and Calendar Years</vt:lpstr>
      <vt:lpstr>Accrual- versus Cash-Basis Accounting</vt:lpstr>
      <vt:lpstr>Accrual- versus Cash-Basis Accounting</vt:lpstr>
      <vt:lpstr>Recognizing Revenues and Expenses</vt:lpstr>
      <vt:lpstr>Recognizing Revenues and Expenses</vt:lpstr>
      <vt:lpstr>PowerPoint Presentation</vt:lpstr>
      <vt:lpstr>The Need for Adjusting Entries</vt:lpstr>
      <vt:lpstr>Types of Adjusting Entries</vt:lpstr>
      <vt:lpstr>DO IT! 1    Timing Concepts</vt:lpstr>
      <vt:lpstr>Adjusting Entries for Deferrals</vt:lpstr>
      <vt:lpstr>Prepaid Expenses</vt:lpstr>
      <vt:lpstr>Prepaid Expenses</vt:lpstr>
      <vt:lpstr>Prepaid Expenses</vt:lpstr>
      <vt:lpstr>PowerPoint Presentation</vt:lpstr>
      <vt:lpstr>Supplies</vt:lpstr>
      <vt:lpstr>Supplies</vt:lpstr>
      <vt:lpstr>Insurance</vt:lpstr>
      <vt:lpstr>Insurance</vt:lpstr>
      <vt:lpstr>Depreciation</vt:lpstr>
      <vt:lpstr>Depreciation</vt:lpstr>
      <vt:lpstr>PowerPoint Presentation</vt:lpstr>
      <vt:lpstr>Depreciation</vt:lpstr>
      <vt:lpstr>Prepaid Expenses</vt:lpstr>
      <vt:lpstr>Unearned Revenues</vt:lpstr>
      <vt:lpstr>Unearned Revenues</vt:lpstr>
      <vt:lpstr>Unearned Revenues</vt:lpstr>
      <vt:lpstr>Unearned Revenues</vt:lpstr>
      <vt:lpstr>Unearned Revenues</vt:lpstr>
      <vt:lpstr>DO IT! 2    Adjusting Entries for Deferrals</vt:lpstr>
      <vt:lpstr>DO IT! 2    Adjusting Entries for Deferrals</vt:lpstr>
      <vt:lpstr>DO IT! 2    Adjusting Entries for Deferrals</vt:lpstr>
      <vt:lpstr>DO IT! 2    Adjusting Entries for Deferrals</vt:lpstr>
      <vt:lpstr>DO IT! 2    Adjusting Entries for Deferrals</vt:lpstr>
      <vt:lpstr>Adjusting Entries for Accruals</vt:lpstr>
      <vt:lpstr>Accrued Revenues</vt:lpstr>
      <vt:lpstr>Accrued Revenues</vt:lpstr>
      <vt:lpstr>Accrued Revenues</vt:lpstr>
      <vt:lpstr>Accrued Revenues</vt:lpstr>
      <vt:lpstr>Accrued Revenues</vt:lpstr>
      <vt:lpstr>Accrued Expenses</vt:lpstr>
      <vt:lpstr>Accrued Expenses</vt:lpstr>
      <vt:lpstr>Accrued Expenses</vt:lpstr>
      <vt:lpstr>Accrued Expenses</vt:lpstr>
      <vt:lpstr>Accrued Expenses</vt:lpstr>
      <vt:lpstr>Accrued Expenses</vt:lpstr>
      <vt:lpstr>PowerPoint Presentation</vt:lpstr>
      <vt:lpstr>Accrued Expenses</vt:lpstr>
      <vt:lpstr>Summary of Basic Relationships</vt:lpstr>
      <vt:lpstr>DO IT! 3    Adjusting Entries Accruals</vt:lpstr>
      <vt:lpstr>DO IT! 3    Adjusting Entries Accruals</vt:lpstr>
      <vt:lpstr>DO IT! 3    Adjusting Entries Accruals</vt:lpstr>
      <vt:lpstr>Adjusted Trial Balance</vt:lpstr>
      <vt:lpstr>PowerPoint Presentation</vt:lpstr>
      <vt:lpstr>Adjusted Trial Balance</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Number Chapter Title</dc:title>
  <dc:creator>Garvin, Megan - Hoboken</dc:creator>
  <cp:lastModifiedBy>Lenovo</cp:lastModifiedBy>
  <cp:revision>2874</cp:revision>
  <cp:lastPrinted>2017-04-26T13:25:47Z</cp:lastPrinted>
  <dcterms:created xsi:type="dcterms:W3CDTF">2017-04-21T14:49:46Z</dcterms:created>
  <dcterms:modified xsi:type="dcterms:W3CDTF">2022-08-01T08:02:06Z</dcterms:modified>
</cp:coreProperties>
</file>